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46"/>
  </p:notesMasterIdLst>
  <p:handoutMasterIdLst>
    <p:handoutMasterId r:id="rId47"/>
  </p:handoutMasterIdLst>
  <p:sldIdLst>
    <p:sldId id="256" r:id="rId5"/>
    <p:sldId id="274" r:id="rId6"/>
    <p:sldId id="263" r:id="rId7"/>
    <p:sldId id="320" r:id="rId8"/>
    <p:sldId id="313" r:id="rId9"/>
    <p:sldId id="267" r:id="rId10"/>
    <p:sldId id="271" r:id="rId11"/>
    <p:sldId id="307" r:id="rId12"/>
    <p:sldId id="268" r:id="rId13"/>
    <p:sldId id="272" r:id="rId14"/>
    <p:sldId id="315" r:id="rId15"/>
    <p:sldId id="269" r:id="rId16"/>
    <p:sldId id="310" r:id="rId17"/>
    <p:sldId id="309" r:id="rId18"/>
    <p:sldId id="290" r:id="rId19"/>
    <p:sldId id="291" r:id="rId20"/>
    <p:sldId id="292" r:id="rId21"/>
    <p:sldId id="298" r:id="rId22"/>
    <p:sldId id="299" r:id="rId23"/>
    <p:sldId id="300" r:id="rId24"/>
    <p:sldId id="266" r:id="rId25"/>
    <p:sldId id="264" r:id="rId26"/>
    <p:sldId id="276" r:id="rId27"/>
    <p:sldId id="277" r:id="rId28"/>
    <p:sldId id="297" r:id="rId29"/>
    <p:sldId id="279" r:id="rId30"/>
    <p:sldId id="280" r:id="rId31"/>
    <p:sldId id="282" r:id="rId32"/>
    <p:sldId id="283" r:id="rId33"/>
    <p:sldId id="308" r:id="rId34"/>
    <p:sldId id="304" r:id="rId35"/>
    <p:sldId id="275" r:id="rId36"/>
    <p:sldId id="314" r:id="rId37"/>
    <p:sldId id="301" r:id="rId38"/>
    <p:sldId id="306" r:id="rId39"/>
    <p:sldId id="305" r:id="rId40"/>
    <p:sldId id="311" r:id="rId41"/>
    <p:sldId id="318" r:id="rId42"/>
    <p:sldId id="319" r:id="rId43"/>
    <p:sldId id="321" r:id="rId44"/>
    <p:sldId id="317" r:id="rId45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82A6"/>
    <a:srgbClr val="0000D5"/>
    <a:srgbClr val="4590B8"/>
    <a:srgbClr val="FF00FF"/>
    <a:srgbClr val="FE7702"/>
    <a:srgbClr val="E2793E"/>
    <a:srgbClr val="3539DF"/>
    <a:srgbClr val="EC2360"/>
    <a:srgbClr val="D557CF"/>
    <a:srgbClr val="56AE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3" autoAdjust="0"/>
    <p:restoredTop sz="94648" autoAdjust="0"/>
  </p:normalViewPr>
  <p:slideViewPr>
    <p:cSldViewPr snapToGrid="0">
      <p:cViewPr varScale="1">
        <p:scale>
          <a:sx n="68" d="100"/>
          <a:sy n="68" d="100"/>
        </p:scale>
        <p:origin x="6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994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94CCDE7A-CCB0-4254-A938-021FE5E68CD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BBE8809-D314-459F-9468-4074EF195C3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53C4C-502E-464F-BAA8-27DBB71A0B97}" type="datetimeFigureOut">
              <a:rPr lang="it-IT" smtClean="0"/>
              <a:t>23/03/2021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7FA047-E051-4289-A85E-B2C015C5BD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659A542-EC1B-4AD0-9F48-45B95ED926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C6DAC5-7919-4EFE-B589-B197185C6EB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41929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jpg>
</file>

<file path=ppt/media/image48.png>
</file>

<file path=ppt/media/image49.jpg>
</file>

<file path=ppt/media/image5.png>
</file>

<file path=ppt/media/image50.jpg>
</file>

<file path=ppt/media/image51.jpg>
</file>

<file path=ppt/media/image51.png>
</file>

<file path=ppt/media/image52.jpg>
</file>

<file path=ppt/media/image53.png>
</file>

<file path=ppt/media/image54.png>
</file>

<file path=ppt/media/image55.png>
</file>

<file path=ppt/media/image56.jpg>
</file>

<file path=ppt/media/image57.png>
</file>

<file path=ppt/media/image58.jpg>
</file>

<file path=ppt/media/image59.jpg>
</file>

<file path=ppt/media/image59.png>
</file>

<file path=ppt/media/image6.png>
</file>

<file path=ppt/media/image60.png>
</file>

<file path=ppt/media/image61.png>
</file>

<file path=ppt/media/image62.jpg>
</file>

<file path=ppt/media/image63.jpg>
</file>

<file path=ppt/media/image64.png>
</file>

<file path=ppt/media/image65.jpg>
</file>

<file path=ppt/media/image6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6E82B-0561-4374-A755-5D7F376F3791}" type="datetimeFigureOut">
              <a:rPr lang="it-IT" noProof="0" smtClean="0"/>
              <a:t>23/03/2021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17C824-2132-4BB7-8F95-0CAE4412AE81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438639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9B43E50-D8C0-4AB8-B692-D33F8FB1039E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9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BDA436-B640-45F7-8025-0249A8DF7542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23FC634-5A25-4169-AAD1-658470F5C9F9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DAF5D6-3432-4737-940E-FCB92BD69F81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/>
              <a:t>Modificare gli stili del testo dello schema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460E87A-404B-43E1-8A8D-30D2BCF7A226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C6B7B6-6BDC-4A28-8E73-1A61448F0380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D3F342-B5CF-4467-B9DB-4E2655A2B423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8DD4B2-C3E2-48E8-85F3-188260B629C0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7" name="Rettango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8" name="Tito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83F823-4EEB-4AE7-8B22-3110E500D1B4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7145F33-5E4E-49B7-BF39-AB2289E91211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8C4A86-2147-43A1-9110-C8F45FAA8631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it-IT"/>
              <a:t>Modifica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9F3A7810-D3C5-4121-96C0-0361F9B18797}" type="datetime1">
              <a:rPr lang="it-IT" smtClean="0"/>
              <a:t>23/03/2021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9" name="Rettango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10" name="Rettango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11" name="Rettango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g"/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g"/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jpg"/><Relationship Id="rId4" Type="http://schemas.openxmlformats.org/officeDocument/2006/relationships/image" Target="../media/image6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g"/><Relationship Id="rId2" Type="http://schemas.openxmlformats.org/officeDocument/2006/relationships/image" Target="../media/image6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ttangolo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pic>
        <p:nvPicPr>
          <p:cNvPr id="7" name="Immagine 6" descr="Connessioni digitali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0F8A49F9-28ED-4521-80BE-6A926C32F1CC}"/>
              </a:ext>
            </a:extLst>
          </p:cNvPr>
          <p:cNvSpPr/>
          <p:nvPr/>
        </p:nvSpPr>
        <p:spPr>
          <a:xfrm>
            <a:off x="443279" y="4396099"/>
            <a:ext cx="11260667" cy="1962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ttangolo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225" y="4847284"/>
            <a:ext cx="10993549" cy="1356568"/>
          </a:xfrm>
        </p:spPr>
        <p:txBody>
          <a:bodyPr rtlCol="0">
            <a:noAutofit/>
          </a:bodyPr>
          <a:lstStyle/>
          <a:p>
            <a:pPr rtl="0"/>
            <a:r>
              <a:rPr lang="en-US" dirty="0">
                <a:solidFill>
                  <a:schemeClr val="bg1"/>
                </a:solidFill>
              </a:rPr>
              <a:t>Dual-Readout calorimetry: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studies of a </a:t>
            </a:r>
            <a:r>
              <a:rPr lang="en-US" dirty="0" err="1">
                <a:solidFill>
                  <a:schemeClr val="bg1"/>
                </a:solidFill>
              </a:rPr>
              <a:t>SiPM</a:t>
            </a:r>
            <a:r>
              <a:rPr lang="en-US" dirty="0">
                <a:solidFill>
                  <a:schemeClr val="bg1"/>
                </a:solidFill>
              </a:rPr>
              <a:t>-based simulated readout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and deep learning applications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B1550BFF-E7DF-4495-B736-B63E44F538BF}"/>
              </a:ext>
            </a:extLst>
          </p:cNvPr>
          <p:cNvSpPr/>
          <p:nvPr/>
        </p:nvSpPr>
        <p:spPr>
          <a:xfrm>
            <a:off x="443279" y="467436"/>
            <a:ext cx="3703320" cy="6480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Alessandro Villa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704BD2FB-7844-455B-8D77-7306BFA0B67B}"/>
              </a:ext>
            </a:extLst>
          </p:cNvPr>
          <p:cNvSpPr/>
          <p:nvPr/>
        </p:nvSpPr>
        <p:spPr>
          <a:xfrm>
            <a:off x="4241830" y="453641"/>
            <a:ext cx="3703320" cy="661831"/>
          </a:xfrm>
          <a:prstGeom prst="rect">
            <a:avLst/>
          </a:prstGeom>
          <a:solidFill>
            <a:srgbClr val="459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Anno accademico 2019/2020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C3C266FB-8B49-43E0-AFC2-782078A8AA6A}"/>
              </a:ext>
            </a:extLst>
          </p:cNvPr>
          <p:cNvSpPr/>
          <p:nvPr/>
        </p:nvSpPr>
        <p:spPr>
          <a:xfrm>
            <a:off x="8042147" y="453641"/>
            <a:ext cx="3703320" cy="661831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Seduta di laurea magistrale del </a:t>
            </a:r>
          </a:p>
          <a:p>
            <a:pPr algn="ctr"/>
            <a:r>
              <a:rPr lang="it-IT" sz="1600" dirty="0"/>
              <a:t>26 marzo 2021</a:t>
            </a: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ACDF964E-5537-4021-9427-99288FF00B82}"/>
              </a:ext>
            </a:extLst>
          </p:cNvPr>
          <p:cNvGrpSpPr/>
          <p:nvPr/>
        </p:nvGrpSpPr>
        <p:grpSpPr>
          <a:xfrm>
            <a:off x="5075657" y="1274713"/>
            <a:ext cx="2037432" cy="1962497"/>
            <a:chOff x="443279" y="1608965"/>
            <a:chExt cx="2037432" cy="1962497"/>
          </a:xfrm>
        </p:grpSpPr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B822AE65-0AF2-4320-BBDE-A96F2172C86B}"/>
                </a:ext>
              </a:extLst>
            </p:cNvPr>
            <p:cNvSpPr/>
            <p:nvPr/>
          </p:nvSpPr>
          <p:spPr>
            <a:xfrm>
              <a:off x="443279" y="1608965"/>
              <a:ext cx="2037432" cy="19624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57178388-439E-4142-92C4-84FB067A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3279" y="1608965"/>
              <a:ext cx="2037432" cy="1955936"/>
            </a:xfrm>
            <a:prstGeom prst="rect">
              <a:avLst/>
            </a:prstGeom>
          </p:spPr>
        </p:pic>
      </p:grpSp>
      <p:sp>
        <p:nvSpPr>
          <p:cNvPr id="21" name="Rettangolo 20">
            <a:extLst>
              <a:ext uri="{FF2B5EF4-FFF2-40B4-BE49-F238E27FC236}">
                <a16:creationId xmlns:a16="http://schemas.microsoft.com/office/drawing/2014/main" id="{593C305A-40F8-4BDD-B2DC-6365EF211FE5}"/>
              </a:ext>
            </a:extLst>
          </p:cNvPr>
          <p:cNvSpPr/>
          <p:nvPr/>
        </p:nvSpPr>
        <p:spPr>
          <a:xfrm>
            <a:off x="8042147" y="1243405"/>
            <a:ext cx="3703320" cy="661831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Università degli studi di Pavia</a:t>
            </a:r>
          </a:p>
          <a:p>
            <a:pPr algn="ctr"/>
            <a:r>
              <a:rPr lang="it-IT" sz="1400" dirty="0"/>
              <a:t>Dipartimento di fisica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C30A1C24-61D8-48FC-9EDB-E5F2A5239D87}"/>
              </a:ext>
            </a:extLst>
          </p:cNvPr>
          <p:cNvSpPr/>
          <p:nvPr/>
        </p:nvSpPr>
        <p:spPr>
          <a:xfrm>
            <a:off x="443279" y="1243405"/>
            <a:ext cx="3703320" cy="6480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Relatore: Dott. Roberto Ferrari</a:t>
            </a:r>
          </a:p>
          <a:p>
            <a:pPr algn="ctr"/>
            <a:r>
              <a:rPr lang="it-IT" sz="1400" dirty="0"/>
              <a:t>Correlatore: Dott. Lorenzo Pezzotti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BEEB5-57D6-4557-AC32-5163A5A0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Working</a:t>
            </a:r>
            <a:r>
              <a:rPr lang="it-IT" dirty="0"/>
              <a:t> </a:t>
            </a:r>
            <a:r>
              <a:rPr lang="it-IT" dirty="0" err="1"/>
              <a:t>principle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2349C4A-B4AF-4A1A-85F2-D92D424CC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8452"/>
          <a:stretch/>
        </p:blipFill>
        <p:spPr>
          <a:xfrm>
            <a:off x="7002347" y="1936129"/>
            <a:ext cx="4740440" cy="1426883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E823939-8175-41F3-BC61-48791D3A62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865035" y="3745190"/>
            <a:ext cx="4877751" cy="2529203"/>
          </a:xfrm>
          <a:prstGeom prst="rect">
            <a:avLst/>
          </a:prstGeom>
        </p:spPr>
      </p:pic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AE9C16B7-81EC-4CBF-84B4-3153BAB7D487}"/>
              </a:ext>
            </a:extLst>
          </p:cNvPr>
          <p:cNvSpPr txBox="1">
            <a:spLocks/>
          </p:cNvSpPr>
          <p:nvPr/>
        </p:nvSpPr>
        <p:spPr>
          <a:xfrm>
            <a:off x="581192" y="2180496"/>
            <a:ext cx="6489735" cy="39753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err="1"/>
              <a:t>SiPMs</a:t>
            </a:r>
            <a:r>
              <a:rPr lang="en-US" dirty="0"/>
              <a:t> are </a:t>
            </a:r>
            <a:r>
              <a:rPr lang="en-US" dirty="0">
                <a:solidFill>
                  <a:srgbClr val="4590B8"/>
                </a:solidFill>
              </a:rPr>
              <a:t>high-density matrices </a:t>
            </a:r>
            <a:r>
              <a:rPr lang="en-US" dirty="0"/>
              <a:t>(up to 10</a:t>
            </a:r>
            <a:r>
              <a:rPr lang="en-US" baseline="30000" dirty="0"/>
              <a:t>4</a:t>
            </a:r>
            <a:r>
              <a:rPr lang="en-US" dirty="0"/>
              <a:t> per mm</a:t>
            </a:r>
            <a:r>
              <a:rPr lang="en-US" baseline="30000" dirty="0"/>
              <a:t>2</a:t>
            </a:r>
            <a:r>
              <a:rPr lang="en-US" dirty="0"/>
              <a:t>) of Avalanche </a:t>
            </a:r>
            <a:r>
              <a:rPr lang="en-US" dirty="0" err="1"/>
              <a:t>PhotoDiodes</a:t>
            </a:r>
            <a:r>
              <a:rPr lang="en-US" dirty="0"/>
              <a:t> (APDs).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APD is a p-n diode operating in the </a:t>
            </a:r>
            <a:r>
              <a:rPr lang="en-US" dirty="0">
                <a:solidFill>
                  <a:srgbClr val="4590B8"/>
                </a:solidFill>
              </a:rPr>
              <a:t>Geiger-M</a:t>
            </a:r>
            <a:r>
              <a:rPr lang="en-US" dirty="0">
                <a:solidFill>
                  <a:srgbClr val="4590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ü</a:t>
            </a:r>
            <a:r>
              <a:rPr lang="en-US" dirty="0">
                <a:solidFill>
                  <a:srgbClr val="4590B8"/>
                </a:solidFill>
              </a:rPr>
              <a:t>ller regime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The high electric field in the depleted region allows to detect </a:t>
            </a:r>
            <a:br>
              <a:rPr lang="en-US" dirty="0"/>
            </a:br>
            <a:r>
              <a:rPr lang="en-US" dirty="0">
                <a:solidFill>
                  <a:srgbClr val="4590B8"/>
                </a:solidFill>
              </a:rPr>
              <a:t>single photons </a:t>
            </a:r>
            <a:r>
              <a:rPr lang="en-US" dirty="0"/>
              <a:t>through the production of an avalanche discharge.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Each APD has a blind time window after detecting a photon.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err="1"/>
              <a:t>SiPMs</a:t>
            </a:r>
            <a:r>
              <a:rPr lang="en-US" dirty="0"/>
              <a:t> overcome this limit connecting in parallel thousands of APDs.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6C9228-470D-49A1-AD22-901950FC983F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10/32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AD37E39-783D-482A-8949-3BEDF6AF7B81}"/>
              </a:ext>
            </a:extLst>
          </p:cNvPr>
          <p:cNvSpPr txBox="1"/>
          <p:nvPr/>
        </p:nvSpPr>
        <p:spPr>
          <a:xfrm>
            <a:off x="9690100" y="4593299"/>
            <a:ext cx="1108075" cy="276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Recovery time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2C92544-2D3B-43D3-B5C6-F4058F918156}"/>
              </a:ext>
            </a:extLst>
          </p:cNvPr>
          <p:cNvSpPr txBox="1"/>
          <p:nvPr/>
        </p:nvSpPr>
        <p:spPr>
          <a:xfrm>
            <a:off x="6957269" y="4118934"/>
            <a:ext cx="781135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it-IT" sz="1200" dirty="0" err="1"/>
              <a:t>Response</a:t>
            </a:r>
            <a:r>
              <a:rPr lang="it-IT" sz="1200" dirty="0"/>
              <a:t> time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C91E684-1AAB-458E-BBB4-82DCA524CD91}"/>
              </a:ext>
            </a:extLst>
          </p:cNvPr>
          <p:cNvSpPr/>
          <p:nvPr/>
        </p:nvSpPr>
        <p:spPr>
          <a:xfrm>
            <a:off x="8223250" y="3822699"/>
            <a:ext cx="2165350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891FC348-4311-46E2-BDAC-6B6DBE1420D4}"/>
              </a:ext>
            </a:extLst>
          </p:cNvPr>
          <p:cNvSpPr/>
          <p:nvPr/>
        </p:nvSpPr>
        <p:spPr>
          <a:xfrm>
            <a:off x="7070927" y="4626765"/>
            <a:ext cx="693853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725DB018-F58E-455B-8B47-11DE4463E133}"/>
                  </a:ext>
                </a:extLst>
              </p:cNvPr>
              <p:cNvSpPr txBox="1"/>
              <p:nvPr/>
            </p:nvSpPr>
            <p:spPr>
              <a:xfrm>
                <a:off x="7440160" y="3794410"/>
                <a:ext cx="324620" cy="27699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sz="1200" b="0" i="0" smtClean="0">
                              <a:latin typeface="Cambria Math" panose="02040503050406030204" pitchFamily="18" charset="0"/>
                            </a:rPr>
                            <m:t>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it-IT" sz="1200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</m:oMath>
                  </m:oMathPara>
                </a14:m>
                <a:endParaRPr lang="it-IT" sz="1200" dirty="0"/>
              </a:p>
            </p:txBody>
          </p:sp>
        </mc:Choice>
        <mc:Fallback xmlns="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725DB018-F58E-455B-8B47-11DE4463E1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0160" y="3794410"/>
                <a:ext cx="324620" cy="2769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7711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BEEB5-57D6-4557-AC32-5163A5A0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Gain and </a:t>
            </a:r>
            <a:r>
              <a:rPr lang="it-IT" dirty="0" err="1"/>
              <a:t>linearity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3DEFD344-EA8D-4288-9FB6-8915E279F2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639846" y="2487427"/>
            <a:ext cx="4970962" cy="3182965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contenuto 2">
                <a:extLst>
                  <a:ext uri="{FF2B5EF4-FFF2-40B4-BE49-F238E27FC236}">
                    <a16:creationId xmlns:a16="http://schemas.microsoft.com/office/drawing/2014/main" id="{F1F1C5CB-5649-48D0-8016-C6240568518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3" y="2011680"/>
                <a:ext cx="6098344" cy="367830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dirty="0"/>
                  <a:t>The gain of a single APD is defined as the output charge in unit of the elementary charge.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i="0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𝑜𝑣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 </a:t>
                </a:r>
                <a:r>
                  <a:rPr lang="en-US" dirty="0">
                    <a:solidFill>
                      <a:srgbClr val="4590B8"/>
                    </a:solidFill>
                  </a:rPr>
                  <a:t>multi-photon charge spectrum </a:t>
                </a:r>
                <a:r>
                  <a:rPr lang="en-US" dirty="0"/>
                  <a:t>can be used to directly estimate the </a:t>
                </a:r>
                <a:r>
                  <a:rPr lang="en-US" dirty="0" err="1"/>
                  <a:t>SiPM</a:t>
                </a:r>
                <a:r>
                  <a:rPr lang="en-US" dirty="0"/>
                  <a:t> gain.</a:t>
                </a:r>
              </a:p>
              <a:p>
                <a:pPr marL="0" indent="0">
                  <a:buNone/>
                </a:pPr>
                <a:r>
                  <a:rPr lang="en-US" dirty="0"/>
                  <a:t>The higher the number of impinging photons, the greater the </a:t>
                </a:r>
                <a:r>
                  <a:rPr lang="en-US" dirty="0">
                    <a:solidFill>
                      <a:srgbClr val="4590B8"/>
                    </a:solidFill>
                  </a:rPr>
                  <a:t>non-linearity effect</a:t>
                </a:r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7" name="Segnaposto contenuto 2">
                <a:extLst>
                  <a:ext uri="{FF2B5EF4-FFF2-40B4-BE49-F238E27FC236}">
                    <a16:creationId xmlns:a16="http://schemas.microsoft.com/office/drawing/2014/main" id="{F1F1C5CB-5649-48D0-8016-C62405685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3" y="2011680"/>
                <a:ext cx="6098344" cy="3678303"/>
              </a:xfrm>
              <a:prstGeom prst="rect">
                <a:avLst/>
              </a:prstGeom>
              <a:blipFill>
                <a:blip r:embed="rId3"/>
                <a:stretch>
                  <a:fillRect l="-79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magine 7">
            <a:extLst>
              <a:ext uri="{FF2B5EF4-FFF2-40B4-BE49-F238E27FC236}">
                <a16:creationId xmlns:a16="http://schemas.microsoft.com/office/drawing/2014/main" id="{E325A8BD-CB5E-458D-9AF6-06F2E6340D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632"/>
          <a:stretch/>
        </p:blipFill>
        <p:spPr>
          <a:xfrm>
            <a:off x="1708575" y="5413634"/>
            <a:ext cx="3344092" cy="730572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6E3B3DE8-5F16-4F6E-9A6C-0CA27145D3A6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11/32</a:t>
            </a:r>
          </a:p>
        </p:txBody>
      </p:sp>
    </p:spTree>
    <p:extLst>
      <p:ext uri="{BB962C8B-B14F-4D97-AF65-F5344CB8AC3E}">
        <p14:creationId xmlns:p14="http://schemas.microsoft.com/office/powerpoint/2010/main" val="926716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DA64DC4-9485-4FE0-9B52-DA5ED70CA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52020"/>
            <a:ext cx="5640198" cy="3051762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76CD39B0-F8BB-4F15-9DB0-C4C453608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3102633"/>
            <a:ext cx="11029615" cy="1497507"/>
          </a:xfrm>
        </p:spPr>
        <p:txBody>
          <a:bodyPr>
            <a:normAutofit/>
          </a:bodyPr>
          <a:lstStyle/>
          <a:p>
            <a:r>
              <a:rPr lang="it-IT" cap="none" dirty="0"/>
              <a:t>IDEA dual-</a:t>
            </a:r>
            <a:r>
              <a:rPr lang="it-IT" cap="none" dirty="0" err="1"/>
              <a:t>readout</a:t>
            </a:r>
            <a:r>
              <a:rPr lang="it-IT" cap="none" dirty="0"/>
              <a:t> </a:t>
            </a:r>
            <a:r>
              <a:rPr lang="it-IT" cap="none" dirty="0" err="1"/>
              <a:t>calorimeter</a:t>
            </a:r>
            <a:r>
              <a:rPr lang="it-IT" cap="none" dirty="0"/>
              <a:t> </a:t>
            </a:r>
            <a:r>
              <a:rPr lang="it-IT" cap="none" dirty="0" err="1"/>
              <a:t>simulation</a:t>
            </a:r>
            <a:br>
              <a:rPr lang="it-IT" cap="none" dirty="0"/>
            </a:br>
            <a:r>
              <a:rPr lang="it-IT" cap="none" dirty="0"/>
              <a:t>and SiPM </a:t>
            </a:r>
            <a:r>
              <a:rPr lang="it-IT" cap="none" dirty="0" err="1"/>
              <a:t>signal</a:t>
            </a:r>
            <a:r>
              <a:rPr lang="it-IT" cap="none" dirty="0"/>
              <a:t> </a:t>
            </a:r>
            <a:r>
              <a:rPr lang="it-IT" cap="none" dirty="0" err="1"/>
              <a:t>digitisation</a:t>
            </a:r>
            <a:endParaRPr lang="it-IT" cap="none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C067219-ECB6-4816-B0A8-C90AC2024C96}"/>
              </a:ext>
            </a:extLst>
          </p:cNvPr>
          <p:cNvSpPr/>
          <p:nvPr/>
        </p:nvSpPr>
        <p:spPr>
          <a:xfrm>
            <a:off x="444616" y="4739780"/>
            <a:ext cx="11291581" cy="327171"/>
          </a:xfrm>
          <a:prstGeom prst="rect">
            <a:avLst/>
          </a:prstGeom>
          <a:solidFill>
            <a:srgbClr val="459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4390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E8B35F-261B-420C-9248-2C9787E0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IDEA dual-</a:t>
            </a:r>
            <a:r>
              <a:rPr lang="it-IT" dirty="0" err="1"/>
              <a:t>readout</a:t>
            </a:r>
            <a:r>
              <a:rPr lang="it-IT" dirty="0"/>
              <a:t> </a:t>
            </a:r>
            <a:r>
              <a:rPr lang="it-IT" dirty="0" err="1"/>
              <a:t>calorimeter</a:t>
            </a:r>
            <a:endParaRPr lang="it-IT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C53CB6EF-CAC3-4615-AD5E-3052DEFC7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918300" cy="4176390"/>
          </a:xfrm>
        </p:spPr>
        <p:txBody>
          <a:bodyPr>
            <a:noAutofit/>
          </a:bodyPr>
          <a:lstStyle/>
          <a:p>
            <a:r>
              <a:rPr lang="en-US" dirty="0"/>
              <a:t>Tower-based, longitudinally unsegmented, fully projective, </a:t>
            </a:r>
            <a:r>
              <a:rPr lang="en-US" dirty="0" err="1"/>
              <a:t>fibre</a:t>
            </a:r>
            <a:r>
              <a:rPr lang="en-US" dirty="0"/>
              <a:t>-sampling calorimeter.</a:t>
            </a:r>
          </a:p>
          <a:p>
            <a:r>
              <a:rPr lang="en-US" dirty="0"/>
              <a:t>Cylindrical symmetry </a:t>
            </a:r>
            <a:r>
              <a:rPr lang="en-US" dirty="0" err="1"/>
              <a:t>characterised</a:t>
            </a:r>
            <a:r>
              <a:rPr lang="en-US" dirty="0"/>
              <a:t> by a </a:t>
            </a:r>
            <a:r>
              <a:rPr lang="en-US" dirty="0">
                <a:solidFill>
                  <a:srgbClr val="E2793E"/>
                </a:solidFill>
              </a:rPr>
              <a:t>barrel</a:t>
            </a:r>
            <a:r>
              <a:rPr lang="en-US" dirty="0"/>
              <a:t> and two </a:t>
            </a:r>
            <a:r>
              <a:rPr lang="en-US" dirty="0">
                <a:solidFill>
                  <a:srgbClr val="0000D5"/>
                </a:solidFill>
              </a:rPr>
              <a:t>end-cap</a:t>
            </a:r>
            <a:r>
              <a:rPr lang="en-US" dirty="0"/>
              <a:t> regions.</a:t>
            </a:r>
          </a:p>
          <a:p>
            <a:r>
              <a:rPr lang="en-US" dirty="0"/>
              <a:t>2 m long copper-based towers. </a:t>
            </a:r>
          </a:p>
          <a:p>
            <a:r>
              <a:rPr lang="en-US" dirty="0"/>
              <a:t>Tower segmentation: </a:t>
            </a:r>
            <a:r>
              <a:rPr lang="en-US" dirty="0" err="1"/>
              <a:t>Δθ</a:t>
            </a:r>
            <a:r>
              <a:rPr lang="en-US" dirty="0"/>
              <a:t> = 1.125°, </a:t>
            </a:r>
            <a:r>
              <a:rPr lang="en-US" dirty="0" err="1"/>
              <a:t>Δφ</a:t>
            </a:r>
            <a:r>
              <a:rPr lang="en-US" dirty="0"/>
              <a:t> = 10.0°. </a:t>
            </a:r>
          </a:p>
          <a:p>
            <a:r>
              <a:rPr lang="en-US" dirty="0"/>
              <a:t>The coverage in θ is down to ≈0.1 rad. </a:t>
            </a:r>
          </a:p>
          <a:p>
            <a:r>
              <a:rPr lang="en-US" dirty="0"/>
              <a:t>Coded in C++ using the GEANT4 toolkit.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A038BAD-2740-49E7-A6F1-01B7B96A1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258" y="1802057"/>
            <a:ext cx="5224075" cy="486260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1A2EF94B-9F80-430E-A392-B60C52E6EF4C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13/32</a:t>
            </a:r>
          </a:p>
        </p:txBody>
      </p:sp>
    </p:spTree>
    <p:extLst>
      <p:ext uri="{BB962C8B-B14F-4D97-AF65-F5344CB8AC3E}">
        <p14:creationId xmlns:p14="http://schemas.microsoft.com/office/powerpoint/2010/main" val="2075296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F5880BC8-71AA-4543-AD4F-135931FF3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4657" y="1945994"/>
            <a:ext cx="6047344" cy="293072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BE8B35F-261B-420C-9248-2C9787E0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IDEA dual-</a:t>
            </a:r>
            <a:r>
              <a:rPr lang="it-IT" dirty="0" err="1"/>
              <a:t>readout</a:t>
            </a:r>
            <a:r>
              <a:rPr lang="it-IT" dirty="0"/>
              <a:t> </a:t>
            </a:r>
            <a:r>
              <a:rPr lang="it-IT" dirty="0" err="1"/>
              <a:t>calorimeter</a:t>
            </a:r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98C820CE-0FC6-4BD0-87D3-990F353B5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2032" y="5106752"/>
            <a:ext cx="4052633" cy="1250134"/>
          </a:xfrm>
          <a:prstGeom prst="rect">
            <a:avLst/>
          </a:prstGeom>
        </p:spPr>
      </p:pic>
      <p:sp>
        <p:nvSpPr>
          <p:cNvPr id="6" name="Segnaposto contenuto 10">
            <a:extLst>
              <a:ext uri="{FF2B5EF4-FFF2-40B4-BE49-F238E27FC236}">
                <a16:creationId xmlns:a16="http://schemas.microsoft.com/office/drawing/2014/main" id="{F696DDE8-4976-4A6A-837E-FF92ADD3BFE8}"/>
              </a:ext>
            </a:extLst>
          </p:cNvPr>
          <p:cNvSpPr txBox="1">
            <a:spLocks/>
          </p:cNvSpPr>
          <p:nvPr/>
        </p:nvSpPr>
        <p:spPr>
          <a:xfrm>
            <a:off x="581193" y="2180496"/>
            <a:ext cx="6047344" cy="4323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36 rotations of the slice structure around the beam axis.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E2793E"/>
                </a:solidFill>
              </a:rPr>
              <a:t>Towers in barrel</a:t>
            </a:r>
            <a:r>
              <a:rPr lang="en-US" dirty="0"/>
              <a:t>: 40⨉2⨉36 = 2880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D5"/>
                </a:solidFill>
              </a:rPr>
              <a:t>Towers per endcap</a:t>
            </a:r>
            <a:r>
              <a:rPr lang="en-US" dirty="0"/>
              <a:t>: 35⨉36 = 1260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0" indent="0">
              <a:buNone/>
            </a:pPr>
            <a:r>
              <a:rPr lang="en-US" dirty="0"/>
              <a:t>Towers are filled with two types of optical </a:t>
            </a:r>
            <a:r>
              <a:rPr lang="en-US" dirty="0" err="1"/>
              <a:t>fibres</a:t>
            </a:r>
            <a:r>
              <a:rPr lang="en-US" dirty="0"/>
              <a:t> for 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Cherenkov (C)</a:t>
            </a:r>
            <a:r>
              <a:rPr lang="en-US" dirty="0"/>
              <a:t> and </a:t>
            </a:r>
            <a:r>
              <a:rPr lang="en-US" dirty="0">
                <a:solidFill>
                  <a:srgbClr val="3539DF"/>
                </a:solidFill>
              </a:rPr>
              <a:t>Scintillating (S)</a:t>
            </a:r>
            <a:r>
              <a:rPr lang="en-US" dirty="0"/>
              <a:t> light production </a:t>
            </a:r>
            <a:br>
              <a:rPr lang="en-US" dirty="0"/>
            </a:br>
            <a:r>
              <a:rPr lang="en-US" dirty="0"/>
              <a:t>(total of ≈130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/>
              </a:rPr>
              <a:t>⨉</a:t>
            </a:r>
            <a:r>
              <a:rPr lang="en-US" dirty="0"/>
              <a:t>10</a:t>
            </a:r>
            <a:r>
              <a:rPr lang="en-US" baseline="30000" dirty="0"/>
              <a:t>6</a:t>
            </a:r>
            <a:r>
              <a:rPr lang="en-US" dirty="0"/>
              <a:t> </a:t>
            </a:r>
            <a:r>
              <a:rPr lang="en-US" dirty="0" err="1"/>
              <a:t>fibres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Each </a:t>
            </a:r>
            <a:r>
              <a:rPr lang="en-US" dirty="0" err="1"/>
              <a:t>fibre</a:t>
            </a:r>
            <a:r>
              <a:rPr lang="en-US" dirty="0"/>
              <a:t> is coupled to a dedicated SiPM to achieve:</a:t>
            </a:r>
          </a:p>
          <a:p>
            <a:r>
              <a:rPr lang="en-US" dirty="0"/>
              <a:t>Excellent spatial resolution</a:t>
            </a:r>
          </a:p>
          <a:p>
            <a:r>
              <a:rPr lang="en-US" dirty="0"/>
              <a:t>Excellent angular resolution</a:t>
            </a:r>
          </a:p>
          <a:p>
            <a:r>
              <a:rPr lang="en-US" dirty="0"/>
              <a:t>Excellent shower shape sensitivity for particle ID</a:t>
            </a: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B9059B1-D037-447F-A29E-CADCB34C3796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14/32</a:t>
            </a:r>
          </a:p>
        </p:txBody>
      </p:sp>
    </p:spTree>
    <p:extLst>
      <p:ext uri="{BB962C8B-B14F-4D97-AF65-F5344CB8AC3E}">
        <p14:creationId xmlns:p14="http://schemas.microsoft.com/office/powerpoint/2010/main" val="999775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969055F3-12FE-45E1-AFAB-AA82562B6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554" y="2103362"/>
            <a:ext cx="7158447" cy="374879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BE8B35F-261B-420C-9248-2C9787E0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Sipm</a:t>
            </a:r>
            <a:r>
              <a:rPr lang="it-IT" dirty="0"/>
              <a:t> </a:t>
            </a:r>
            <a:r>
              <a:rPr lang="it-IT" dirty="0" err="1"/>
              <a:t>digitisation</a:t>
            </a:r>
            <a:r>
              <a:rPr lang="it-IT" dirty="0"/>
              <a:t> software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EC8B60-F15B-4510-A85C-F50B1E1DA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7676982" cy="42986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SiPM</a:t>
            </a:r>
            <a:r>
              <a:rPr lang="en-US" dirty="0"/>
              <a:t> </a:t>
            </a:r>
            <a:r>
              <a:rPr lang="en-US" dirty="0" err="1"/>
              <a:t>digitisation</a:t>
            </a:r>
            <a:r>
              <a:rPr lang="en-US" dirty="0"/>
              <a:t> software can provide </a:t>
            </a:r>
            <a:br>
              <a:rPr lang="en-US" dirty="0"/>
            </a:br>
            <a:r>
              <a:rPr lang="en-US" dirty="0"/>
              <a:t>useful features such as:</a:t>
            </a:r>
          </a:p>
          <a:p>
            <a:pPr>
              <a:spcBef>
                <a:spcPts val="432"/>
              </a:spcBef>
            </a:pPr>
            <a:r>
              <a:rPr lang="en-US" dirty="0">
                <a:solidFill>
                  <a:srgbClr val="E2793E"/>
                </a:solidFill>
              </a:rPr>
              <a:t>Peak height</a:t>
            </a:r>
          </a:p>
          <a:p>
            <a:pPr>
              <a:spcBef>
                <a:spcPts val="432"/>
              </a:spcBef>
            </a:pPr>
            <a:r>
              <a:rPr lang="en-US" dirty="0">
                <a:solidFill>
                  <a:srgbClr val="56AE52"/>
                </a:solidFill>
              </a:rPr>
              <a:t>Charge integral</a:t>
            </a:r>
          </a:p>
          <a:p>
            <a:pPr>
              <a:spcBef>
                <a:spcPts val="432"/>
              </a:spcBef>
            </a:pPr>
            <a:r>
              <a:rPr lang="en-US" dirty="0"/>
              <a:t>Time of Arrival</a:t>
            </a:r>
          </a:p>
          <a:p>
            <a:pPr>
              <a:spcBef>
                <a:spcPts val="432"/>
              </a:spcBef>
            </a:pPr>
            <a:r>
              <a:rPr lang="en-US" dirty="0"/>
              <a:t>Time over Threshold</a:t>
            </a:r>
          </a:p>
          <a:p>
            <a:pPr>
              <a:spcBef>
                <a:spcPts val="432"/>
              </a:spcBef>
            </a:pPr>
            <a:r>
              <a:rPr lang="en-US" dirty="0">
                <a:solidFill>
                  <a:srgbClr val="D557CF"/>
                </a:solidFill>
              </a:rPr>
              <a:t>Time of Peak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can also provide a </a:t>
            </a:r>
            <a:r>
              <a:rPr lang="en-US" dirty="0" err="1">
                <a:solidFill>
                  <a:srgbClr val="3539DF"/>
                </a:solidFill>
              </a:rPr>
              <a:t>digitised</a:t>
            </a:r>
            <a:r>
              <a:rPr lang="en-US" dirty="0">
                <a:solidFill>
                  <a:srgbClr val="0000D5"/>
                </a:solidFill>
              </a:rPr>
              <a:t> </a:t>
            </a:r>
            <a:r>
              <a:rPr lang="en-US" dirty="0">
                <a:solidFill>
                  <a:srgbClr val="3539DF"/>
                </a:solidFill>
              </a:rPr>
              <a:t>waveform</a:t>
            </a:r>
            <a:r>
              <a:rPr lang="en-US" dirty="0">
                <a:solidFill>
                  <a:srgbClr val="0000D5"/>
                </a:solidFill>
              </a:rPr>
              <a:t> </a:t>
            </a:r>
            <a:br>
              <a:rPr lang="en-US" dirty="0">
                <a:solidFill>
                  <a:srgbClr val="0000D5"/>
                </a:solidFill>
              </a:rPr>
            </a:br>
            <a:r>
              <a:rPr lang="en-US" dirty="0"/>
              <a:t>as output from each SiPM.</a:t>
            </a:r>
            <a:endParaRPr lang="it-IT" dirty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385E60C-E34E-418E-AF36-B47BE7E79B9F}"/>
              </a:ext>
            </a:extLst>
          </p:cNvPr>
          <p:cNvCxnSpPr>
            <a:cxnSpLocks/>
          </p:cNvCxnSpPr>
          <p:nvPr/>
        </p:nvCxnSpPr>
        <p:spPr>
          <a:xfrm>
            <a:off x="5756366" y="2717075"/>
            <a:ext cx="512064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008DE555-5590-4D87-8908-13E6EB7E02D2}"/>
              </a:ext>
            </a:extLst>
          </p:cNvPr>
          <p:cNvCxnSpPr/>
          <p:nvPr/>
        </p:nvCxnSpPr>
        <p:spPr>
          <a:xfrm>
            <a:off x="10659291" y="2717075"/>
            <a:ext cx="0" cy="2464525"/>
          </a:xfrm>
          <a:prstGeom prst="straightConnector1">
            <a:avLst/>
          </a:prstGeom>
          <a:ln w="38100">
            <a:solidFill>
              <a:srgbClr val="FF66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igura a mano libera: forma 26">
            <a:extLst>
              <a:ext uri="{FF2B5EF4-FFF2-40B4-BE49-F238E27FC236}">
                <a16:creationId xmlns:a16="http://schemas.microsoft.com/office/drawing/2014/main" id="{1C8EE9BC-5261-4CCA-BA5D-321EAB0A3815}"/>
              </a:ext>
            </a:extLst>
          </p:cNvPr>
          <p:cNvSpPr/>
          <p:nvPr/>
        </p:nvSpPr>
        <p:spPr>
          <a:xfrm>
            <a:off x="5948363" y="2843213"/>
            <a:ext cx="2967037" cy="2366962"/>
          </a:xfrm>
          <a:custGeom>
            <a:avLst/>
            <a:gdLst>
              <a:gd name="connsiteX0" fmla="*/ 0 w 2967037"/>
              <a:gd name="connsiteY0" fmla="*/ 2357437 h 2357437"/>
              <a:gd name="connsiteX1" fmla="*/ 2967037 w 2967037"/>
              <a:gd name="connsiteY1" fmla="*/ 2357437 h 2357437"/>
              <a:gd name="connsiteX2" fmla="*/ 2967037 w 2967037"/>
              <a:gd name="connsiteY2" fmla="*/ 2324100 h 2357437"/>
              <a:gd name="connsiteX3" fmla="*/ 2919412 w 2967037"/>
              <a:gd name="connsiteY3" fmla="*/ 2324100 h 2357437"/>
              <a:gd name="connsiteX4" fmla="*/ 2862262 w 2967037"/>
              <a:gd name="connsiteY4" fmla="*/ 2314575 h 2357437"/>
              <a:gd name="connsiteX5" fmla="*/ 2819400 w 2967037"/>
              <a:gd name="connsiteY5" fmla="*/ 2309812 h 2357437"/>
              <a:gd name="connsiteX6" fmla="*/ 2700337 w 2967037"/>
              <a:gd name="connsiteY6" fmla="*/ 2290762 h 2357437"/>
              <a:gd name="connsiteX7" fmla="*/ 2581275 w 2967037"/>
              <a:gd name="connsiteY7" fmla="*/ 2262187 h 2357437"/>
              <a:gd name="connsiteX8" fmla="*/ 2457450 w 2967037"/>
              <a:gd name="connsiteY8" fmla="*/ 2224087 h 2357437"/>
              <a:gd name="connsiteX9" fmla="*/ 2309812 w 2967037"/>
              <a:gd name="connsiteY9" fmla="*/ 2171700 h 2357437"/>
              <a:gd name="connsiteX10" fmla="*/ 2181225 w 2967037"/>
              <a:gd name="connsiteY10" fmla="*/ 2105025 h 2357437"/>
              <a:gd name="connsiteX11" fmla="*/ 2019300 w 2967037"/>
              <a:gd name="connsiteY11" fmla="*/ 2005012 h 2357437"/>
              <a:gd name="connsiteX12" fmla="*/ 1919287 w 2967037"/>
              <a:gd name="connsiteY12" fmla="*/ 1914525 h 2357437"/>
              <a:gd name="connsiteX13" fmla="*/ 1900237 w 2967037"/>
              <a:gd name="connsiteY13" fmla="*/ 1981200 h 2357437"/>
              <a:gd name="connsiteX14" fmla="*/ 1890712 w 2967037"/>
              <a:gd name="connsiteY14" fmla="*/ 2314575 h 2357437"/>
              <a:gd name="connsiteX15" fmla="*/ 1700212 w 2967037"/>
              <a:gd name="connsiteY15" fmla="*/ 2290762 h 2357437"/>
              <a:gd name="connsiteX16" fmla="*/ 1481137 w 2967037"/>
              <a:gd name="connsiteY16" fmla="*/ 2243137 h 2357437"/>
              <a:gd name="connsiteX17" fmla="*/ 1243012 w 2967037"/>
              <a:gd name="connsiteY17" fmla="*/ 2157412 h 2357437"/>
              <a:gd name="connsiteX18" fmla="*/ 1062037 w 2967037"/>
              <a:gd name="connsiteY18" fmla="*/ 2057400 h 2357437"/>
              <a:gd name="connsiteX19" fmla="*/ 866775 w 2967037"/>
              <a:gd name="connsiteY19" fmla="*/ 1905000 h 2357437"/>
              <a:gd name="connsiteX20" fmla="*/ 709612 w 2967037"/>
              <a:gd name="connsiteY20" fmla="*/ 1733550 h 2357437"/>
              <a:gd name="connsiteX21" fmla="*/ 600075 w 2967037"/>
              <a:gd name="connsiteY21" fmla="*/ 1566862 h 2357437"/>
              <a:gd name="connsiteX22" fmla="*/ 519112 w 2967037"/>
              <a:gd name="connsiteY22" fmla="*/ 1433512 h 2357437"/>
              <a:gd name="connsiteX23" fmla="*/ 423862 w 2967037"/>
              <a:gd name="connsiteY23" fmla="*/ 1233487 h 2357437"/>
              <a:gd name="connsiteX24" fmla="*/ 328612 w 2967037"/>
              <a:gd name="connsiteY24" fmla="*/ 1004887 h 2357437"/>
              <a:gd name="connsiteX25" fmla="*/ 271462 w 2967037"/>
              <a:gd name="connsiteY25" fmla="*/ 819150 h 2357437"/>
              <a:gd name="connsiteX26" fmla="*/ 190500 w 2967037"/>
              <a:gd name="connsiteY26" fmla="*/ 576262 h 2357437"/>
              <a:gd name="connsiteX27" fmla="*/ 128587 w 2967037"/>
              <a:gd name="connsiteY27" fmla="*/ 338137 h 2357437"/>
              <a:gd name="connsiteX28" fmla="*/ 90487 w 2967037"/>
              <a:gd name="connsiteY28" fmla="*/ 200025 h 2357437"/>
              <a:gd name="connsiteX29" fmla="*/ 61912 w 2967037"/>
              <a:gd name="connsiteY29" fmla="*/ 61912 h 2357437"/>
              <a:gd name="connsiteX30" fmla="*/ 47625 w 2967037"/>
              <a:gd name="connsiteY30" fmla="*/ 0 h 2357437"/>
              <a:gd name="connsiteX31" fmla="*/ 47625 w 2967037"/>
              <a:gd name="connsiteY31" fmla="*/ 0 h 2357437"/>
              <a:gd name="connsiteX32" fmla="*/ 0 w 2967037"/>
              <a:gd name="connsiteY32" fmla="*/ 2357437 h 2357437"/>
              <a:gd name="connsiteX0" fmla="*/ 0 w 2967037"/>
              <a:gd name="connsiteY0" fmla="*/ 2366962 h 2366962"/>
              <a:gd name="connsiteX1" fmla="*/ 2967037 w 2967037"/>
              <a:gd name="connsiteY1" fmla="*/ 2366962 h 2366962"/>
              <a:gd name="connsiteX2" fmla="*/ 2967037 w 2967037"/>
              <a:gd name="connsiteY2" fmla="*/ 2333625 h 2366962"/>
              <a:gd name="connsiteX3" fmla="*/ 2919412 w 2967037"/>
              <a:gd name="connsiteY3" fmla="*/ 2333625 h 2366962"/>
              <a:gd name="connsiteX4" fmla="*/ 2862262 w 2967037"/>
              <a:gd name="connsiteY4" fmla="*/ 2324100 h 2366962"/>
              <a:gd name="connsiteX5" fmla="*/ 2819400 w 2967037"/>
              <a:gd name="connsiteY5" fmla="*/ 2319337 h 2366962"/>
              <a:gd name="connsiteX6" fmla="*/ 2700337 w 2967037"/>
              <a:gd name="connsiteY6" fmla="*/ 2300287 h 2366962"/>
              <a:gd name="connsiteX7" fmla="*/ 2581275 w 2967037"/>
              <a:gd name="connsiteY7" fmla="*/ 2271712 h 2366962"/>
              <a:gd name="connsiteX8" fmla="*/ 2457450 w 2967037"/>
              <a:gd name="connsiteY8" fmla="*/ 2233612 h 2366962"/>
              <a:gd name="connsiteX9" fmla="*/ 2309812 w 2967037"/>
              <a:gd name="connsiteY9" fmla="*/ 2181225 h 2366962"/>
              <a:gd name="connsiteX10" fmla="*/ 2181225 w 2967037"/>
              <a:gd name="connsiteY10" fmla="*/ 2114550 h 2366962"/>
              <a:gd name="connsiteX11" fmla="*/ 2019300 w 2967037"/>
              <a:gd name="connsiteY11" fmla="*/ 2014537 h 2366962"/>
              <a:gd name="connsiteX12" fmla="*/ 1919287 w 2967037"/>
              <a:gd name="connsiteY12" fmla="*/ 1924050 h 2366962"/>
              <a:gd name="connsiteX13" fmla="*/ 1900237 w 2967037"/>
              <a:gd name="connsiteY13" fmla="*/ 1990725 h 2366962"/>
              <a:gd name="connsiteX14" fmla="*/ 1890712 w 2967037"/>
              <a:gd name="connsiteY14" fmla="*/ 2324100 h 2366962"/>
              <a:gd name="connsiteX15" fmla="*/ 1700212 w 2967037"/>
              <a:gd name="connsiteY15" fmla="*/ 2300287 h 2366962"/>
              <a:gd name="connsiteX16" fmla="*/ 1481137 w 2967037"/>
              <a:gd name="connsiteY16" fmla="*/ 2252662 h 2366962"/>
              <a:gd name="connsiteX17" fmla="*/ 1243012 w 2967037"/>
              <a:gd name="connsiteY17" fmla="*/ 2166937 h 2366962"/>
              <a:gd name="connsiteX18" fmla="*/ 1062037 w 2967037"/>
              <a:gd name="connsiteY18" fmla="*/ 2066925 h 2366962"/>
              <a:gd name="connsiteX19" fmla="*/ 866775 w 2967037"/>
              <a:gd name="connsiteY19" fmla="*/ 1914525 h 2366962"/>
              <a:gd name="connsiteX20" fmla="*/ 709612 w 2967037"/>
              <a:gd name="connsiteY20" fmla="*/ 1743075 h 2366962"/>
              <a:gd name="connsiteX21" fmla="*/ 600075 w 2967037"/>
              <a:gd name="connsiteY21" fmla="*/ 1576387 h 2366962"/>
              <a:gd name="connsiteX22" fmla="*/ 519112 w 2967037"/>
              <a:gd name="connsiteY22" fmla="*/ 1443037 h 2366962"/>
              <a:gd name="connsiteX23" fmla="*/ 423862 w 2967037"/>
              <a:gd name="connsiteY23" fmla="*/ 1243012 h 2366962"/>
              <a:gd name="connsiteX24" fmla="*/ 328612 w 2967037"/>
              <a:gd name="connsiteY24" fmla="*/ 1014412 h 2366962"/>
              <a:gd name="connsiteX25" fmla="*/ 271462 w 2967037"/>
              <a:gd name="connsiteY25" fmla="*/ 828675 h 2366962"/>
              <a:gd name="connsiteX26" fmla="*/ 190500 w 2967037"/>
              <a:gd name="connsiteY26" fmla="*/ 585787 h 2366962"/>
              <a:gd name="connsiteX27" fmla="*/ 128587 w 2967037"/>
              <a:gd name="connsiteY27" fmla="*/ 347662 h 2366962"/>
              <a:gd name="connsiteX28" fmla="*/ 90487 w 2967037"/>
              <a:gd name="connsiteY28" fmla="*/ 209550 h 2366962"/>
              <a:gd name="connsiteX29" fmla="*/ 61912 w 2967037"/>
              <a:gd name="connsiteY29" fmla="*/ 71437 h 2366962"/>
              <a:gd name="connsiteX30" fmla="*/ 47625 w 2967037"/>
              <a:gd name="connsiteY30" fmla="*/ 9525 h 2366962"/>
              <a:gd name="connsiteX31" fmla="*/ 19050 w 2967037"/>
              <a:gd name="connsiteY31" fmla="*/ 0 h 2366962"/>
              <a:gd name="connsiteX32" fmla="*/ 0 w 2967037"/>
              <a:gd name="connsiteY32" fmla="*/ 2366962 h 2366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967037" h="2366962">
                <a:moveTo>
                  <a:pt x="0" y="2366962"/>
                </a:moveTo>
                <a:lnTo>
                  <a:pt x="2967037" y="2366962"/>
                </a:lnTo>
                <a:lnTo>
                  <a:pt x="2967037" y="2333625"/>
                </a:lnTo>
                <a:lnTo>
                  <a:pt x="2919412" y="2333625"/>
                </a:lnTo>
                <a:lnTo>
                  <a:pt x="2862262" y="2324100"/>
                </a:lnTo>
                <a:lnTo>
                  <a:pt x="2819400" y="2319337"/>
                </a:lnTo>
                <a:lnTo>
                  <a:pt x="2700337" y="2300287"/>
                </a:lnTo>
                <a:lnTo>
                  <a:pt x="2581275" y="2271712"/>
                </a:lnTo>
                <a:lnTo>
                  <a:pt x="2457450" y="2233612"/>
                </a:lnTo>
                <a:lnTo>
                  <a:pt x="2309812" y="2181225"/>
                </a:lnTo>
                <a:lnTo>
                  <a:pt x="2181225" y="2114550"/>
                </a:lnTo>
                <a:lnTo>
                  <a:pt x="2019300" y="2014537"/>
                </a:lnTo>
                <a:lnTo>
                  <a:pt x="1919287" y="1924050"/>
                </a:lnTo>
                <a:lnTo>
                  <a:pt x="1900237" y="1990725"/>
                </a:lnTo>
                <a:lnTo>
                  <a:pt x="1890712" y="2324100"/>
                </a:lnTo>
                <a:lnTo>
                  <a:pt x="1700212" y="2300287"/>
                </a:lnTo>
                <a:lnTo>
                  <a:pt x="1481137" y="2252662"/>
                </a:lnTo>
                <a:lnTo>
                  <a:pt x="1243012" y="2166937"/>
                </a:lnTo>
                <a:lnTo>
                  <a:pt x="1062037" y="2066925"/>
                </a:lnTo>
                <a:lnTo>
                  <a:pt x="866775" y="1914525"/>
                </a:lnTo>
                <a:lnTo>
                  <a:pt x="709612" y="1743075"/>
                </a:lnTo>
                <a:lnTo>
                  <a:pt x="600075" y="1576387"/>
                </a:lnTo>
                <a:lnTo>
                  <a:pt x="519112" y="1443037"/>
                </a:lnTo>
                <a:lnTo>
                  <a:pt x="423862" y="1243012"/>
                </a:lnTo>
                <a:lnTo>
                  <a:pt x="328612" y="1014412"/>
                </a:lnTo>
                <a:lnTo>
                  <a:pt x="271462" y="828675"/>
                </a:lnTo>
                <a:lnTo>
                  <a:pt x="190500" y="585787"/>
                </a:lnTo>
                <a:lnTo>
                  <a:pt x="128587" y="347662"/>
                </a:lnTo>
                <a:lnTo>
                  <a:pt x="90487" y="209550"/>
                </a:lnTo>
                <a:lnTo>
                  <a:pt x="61912" y="71437"/>
                </a:lnTo>
                <a:lnTo>
                  <a:pt x="47625" y="9525"/>
                </a:lnTo>
                <a:lnTo>
                  <a:pt x="19050" y="0"/>
                </a:lnTo>
                <a:lnTo>
                  <a:pt x="0" y="2366962"/>
                </a:lnTo>
                <a:close/>
              </a:path>
            </a:pathLst>
          </a:custGeom>
          <a:pattFill prst="dashVert">
            <a:fgClr>
              <a:srgbClr val="33CC33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579BA924-4FA0-41C5-9D18-2666E9154756}"/>
              </a:ext>
            </a:extLst>
          </p:cNvPr>
          <p:cNvCxnSpPr/>
          <p:nvPr/>
        </p:nvCxnSpPr>
        <p:spPr>
          <a:xfrm>
            <a:off x="5756366" y="5364480"/>
            <a:ext cx="235132" cy="0"/>
          </a:xfrm>
          <a:prstGeom prst="straightConnector1">
            <a:avLst/>
          </a:prstGeom>
          <a:ln w="28575">
            <a:solidFill>
              <a:srgbClr val="F61FF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41B0D221-92BA-4D26-94D2-5D39FEE5AF8D}"/>
              </a:ext>
            </a:extLst>
          </p:cNvPr>
          <p:cNvCxnSpPr>
            <a:cxnSpLocks/>
          </p:cNvCxnSpPr>
          <p:nvPr/>
        </p:nvCxnSpPr>
        <p:spPr>
          <a:xfrm>
            <a:off x="5991498" y="2717075"/>
            <a:ext cx="1" cy="274319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566D0EC-7F54-4BFE-B217-313CD1CE8C66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15/32</a:t>
            </a:r>
          </a:p>
        </p:txBody>
      </p: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4DBDC872-9DAB-4243-9038-C216A0176530}"/>
              </a:ext>
            </a:extLst>
          </p:cNvPr>
          <p:cNvCxnSpPr/>
          <p:nvPr/>
        </p:nvCxnSpPr>
        <p:spPr>
          <a:xfrm>
            <a:off x="7849772" y="4023362"/>
            <a:ext cx="0" cy="562707"/>
          </a:xfrm>
          <a:prstGeom prst="straightConnector1">
            <a:avLst/>
          </a:prstGeom>
          <a:ln w="38100">
            <a:solidFill>
              <a:srgbClr val="3E82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7B723A3-ACB4-4FC0-ADC7-AC5A588698ED}"/>
              </a:ext>
            </a:extLst>
          </p:cNvPr>
          <p:cNvSpPr txBox="1"/>
          <p:nvPr/>
        </p:nvSpPr>
        <p:spPr>
          <a:xfrm>
            <a:off x="7462691" y="3624208"/>
            <a:ext cx="774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3E82A6"/>
                </a:solidFill>
              </a:rPr>
              <a:t>Noise</a:t>
            </a:r>
            <a:endParaRPr lang="it-IT" dirty="0">
              <a:solidFill>
                <a:srgbClr val="3E82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44597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E8B35F-261B-420C-9248-2C9787E0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configurations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EC8B60-F15B-4510-A85C-F50B1E1DA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41593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Most of the SiPM parameters can be easily modified.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dirty="0" err="1"/>
              <a:t>Signal</a:t>
            </a:r>
            <a:r>
              <a:rPr lang="it-IT" dirty="0"/>
              <a:t> duration: 500 ns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dirty="0"/>
              <a:t>Sampling: 0.1 ns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dirty="0"/>
              <a:t>SiPM Size: 1×1 mm</a:t>
            </a:r>
            <a:r>
              <a:rPr lang="it-IT" baseline="30000" dirty="0"/>
              <a:t>2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dirty="0"/>
              <a:t>Cell Size: 25×25 </a:t>
            </a:r>
            <a:r>
              <a:rPr lang="el-GR" dirty="0"/>
              <a:t>μ</a:t>
            </a:r>
            <a:r>
              <a:rPr lang="it-IT" dirty="0"/>
              <a:t>m</a:t>
            </a:r>
            <a:r>
              <a:rPr lang="it-IT" baseline="30000" dirty="0"/>
              <a:t>2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dirty="0"/>
              <a:t>Dark </a:t>
            </a:r>
            <a:r>
              <a:rPr lang="it-IT" dirty="0" err="1"/>
              <a:t>Count</a:t>
            </a:r>
            <a:r>
              <a:rPr lang="it-IT" dirty="0"/>
              <a:t> Rate: 200 kHz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dirty="0" err="1"/>
              <a:t>CrossTalk</a:t>
            </a:r>
            <a:r>
              <a:rPr lang="it-IT" dirty="0"/>
              <a:t>: 1%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dirty="0"/>
              <a:t>After </a:t>
            </a:r>
            <a:r>
              <a:rPr lang="it-IT" dirty="0" err="1"/>
              <a:t>Pulse</a:t>
            </a:r>
            <a:r>
              <a:rPr lang="it-IT" dirty="0"/>
              <a:t>: 3%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dirty="0" err="1"/>
              <a:t>Decay</a:t>
            </a:r>
            <a:r>
              <a:rPr lang="it-IT" dirty="0"/>
              <a:t> Time Constant: </a:t>
            </a:r>
            <a:r>
              <a:rPr lang="it-IT" dirty="0">
                <a:solidFill>
                  <a:srgbClr val="FE7702"/>
                </a:solidFill>
              </a:rPr>
              <a:t>10</a:t>
            </a:r>
            <a:r>
              <a:rPr lang="it-IT" dirty="0"/>
              <a:t> or </a:t>
            </a:r>
            <a:r>
              <a:rPr lang="it-IT" dirty="0">
                <a:solidFill>
                  <a:srgbClr val="FF00FF"/>
                </a:solidFill>
              </a:rPr>
              <a:t>50</a:t>
            </a:r>
            <a:r>
              <a:rPr lang="it-IT" dirty="0"/>
              <a:t> ns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dirty="0"/>
              <a:t>Rise Time Constant: 1 ns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dirty="0"/>
              <a:t>Integration Start Time: 5 ns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dirty="0"/>
              <a:t>Integration Time Window: 300 ns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8096645-90F7-4BD8-89A6-6BE45CBF2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2251722"/>
            <a:ext cx="6096000" cy="390412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0C1320CD-6B77-41FD-B151-F385DEDCEA51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16/32</a:t>
            </a:r>
          </a:p>
        </p:txBody>
      </p:sp>
    </p:spTree>
    <p:extLst>
      <p:ext uri="{BB962C8B-B14F-4D97-AF65-F5344CB8AC3E}">
        <p14:creationId xmlns:p14="http://schemas.microsoft.com/office/powerpoint/2010/main" val="3275883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E8B35F-261B-420C-9248-2C9787E0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Sipm</a:t>
            </a:r>
            <a:r>
              <a:rPr lang="it-IT" dirty="0"/>
              <a:t> non-</a:t>
            </a:r>
            <a:r>
              <a:rPr lang="it-IT" dirty="0" err="1"/>
              <a:t>linearity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31964D25-66C1-4CC7-9E25-4ADCEC20C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252756" y="3196333"/>
            <a:ext cx="5363315" cy="3431905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E390ABA-7D32-4600-96F9-D12BB39BA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3196333"/>
            <a:ext cx="5358054" cy="3431906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4818E2C-912A-40D4-A771-EF0737F8A0F5}"/>
              </a:ext>
            </a:extLst>
          </p:cNvPr>
          <p:cNvSpPr txBox="1"/>
          <p:nvPr/>
        </p:nvSpPr>
        <p:spPr>
          <a:xfrm>
            <a:off x="575929" y="1996004"/>
            <a:ext cx="11029616" cy="839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10000 events are considered, using a Light Yield of ≈ 400 pe/GeV for scintillation and ≈ 100 pe/GeV for Cherenkov.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</a:rPr>
              <a:t>An analytical correction has been applied through the law:</a:t>
            </a:r>
            <a:endParaRPr lang="it-IT" dirty="0">
              <a:solidFill>
                <a:schemeClr val="tx2"/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3D9EBD9D-1F76-4023-AD7B-A9031BE51F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632"/>
          <a:stretch/>
        </p:blipFill>
        <p:spPr>
          <a:xfrm>
            <a:off x="6174376" y="2333897"/>
            <a:ext cx="3344092" cy="730572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2C6B36D-912D-4562-A705-51FA929958B0}"/>
              </a:ext>
            </a:extLst>
          </p:cNvPr>
          <p:cNvSpPr txBox="1"/>
          <p:nvPr/>
        </p:nvSpPr>
        <p:spPr>
          <a:xfrm>
            <a:off x="3260219" y="5786512"/>
            <a:ext cx="1902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Scintillation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227E093-5677-4D9A-BA05-25F90123112A}"/>
              </a:ext>
            </a:extLst>
          </p:cNvPr>
          <p:cNvSpPr txBox="1"/>
          <p:nvPr/>
        </p:nvSpPr>
        <p:spPr>
          <a:xfrm>
            <a:off x="8934413" y="5786512"/>
            <a:ext cx="1902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Scintillation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14" name="Freccia a destra 13">
            <a:extLst>
              <a:ext uri="{FF2B5EF4-FFF2-40B4-BE49-F238E27FC236}">
                <a16:creationId xmlns:a16="http://schemas.microsoft.com/office/drawing/2014/main" id="{7BD833F0-2124-4391-8EEF-EA0AEB79C6AE}"/>
              </a:ext>
            </a:extLst>
          </p:cNvPr>
          <p:cNvSpPr/>
          <p:nvPr/>
        </p:nvSpPr>
        <p:spPr>
          <a:xfrm>
            <a:off x="5503817" y="4615543"/>
            <a:ext cx="940526" cy="391886"/>
          </a:xfrm>
          <a:custGeom>
            <a:avLst/>
            <a:gdLst>
              <a:gd name="connsiteX0" fmla="*/ 0 w 940526"/>
              <a:gd name="connsiteY0" fmla="*/ 108857 h 365760"/>
              <a:gd name="connsiteX1" fmla="*/ 722811 w 940526"/>
              <a:gd name="connsiteY1" fmla="*/ 108857 h 365760"/>
              <a:gd name="connsiteX2" fmla="*/ 722811 w 940526"/>
              <a:gd name="connsiteY2" fmla="*/ 0 h 365760"/>
              <a:gd name="connsiteX3" fmla="*/ 940526 w 940526"/>
              <a:gd name="connsiteY3" fmla="*/ 182880 h 365760"/>
              <a:gd name="connsiteX4" fmla="*/ 722811 w 940526"/>
              <a:gd name="connsiteY4" fmla="*/ 365760 h 365760"/>
              <a:gd name="connsiteX5" fmla="*/ 722811 w 940526"/>
              <a:gd name="connsiteY5" fmla="*/ 256903 h 365760"/>
              <a:gd name="connsiteX6" fmla="*/ 0 w 940526"/>
              <a:gd name="connsiteY6" fmla="*/ 256903 h 365760"/>
              <a:gd name="connsiteX7" fmla="*/ 0 w 940526"/>
              <a:gd name="connsiteY7" fmla="*/ 108857 h 365760"/>
              <a:gd name="connsiteX0" fmla="*/ 0 w 940526"/>
              <a:gd name="connsiteY0" fmla="*/ 126274 h 383177"/>
              <a:gd name="connsiteX1" fmla="*/ 722811 w 940526"/>
              <a:gd name="connsiteY1" fmla="*/ 126274 h 383177"/>
              <a:gd name="connsiteX2" fmla="*/ 618308 w 940526"/>
              <a:gd name="connsiteY2" fmla="*/ 0 h 383177"/>
              <a:gd name="connsiteX3" fmla="*/ 940526 w 940526"/>
              <a:gd name="connsiteY3" fmla="*/ 200297 h 383177"/>
              <a:gd name="connsiteX4" fmla="*/ 722811 w 940526"/>
              <a:gd name="connsiteY4" fmla="*/ 383177 h 383177"/>
              <a:gd name="connsiteX5" fmla="*/ 722811 w 940526"/>
              <a:gd name="connsiteY5" fmla="*/ 274320 h 383177"/>
              <a:gd name="connsiteX6" fmla="*/ 0 w 940526"/>
              <a:gd name="connsiteY6" fmla="*/ 274320 h 383177"/>
              <a:gd name="connsiteX7" fmla="*/ 0 w 940526"/>
              <a:gd name="connsiteY7" fmla="*/ 126274 h 383177"/>
              <a:gd name="connsiteX0" fmla="*/ 0 w 940526"/>
              <a:gd name="connsiteY0" fmla="*/ 126274 h 391886"/>
              <a:gd name="connsiteX1" fmla="*/ 722811 w 940526"/>
              <a:gd name="connsiteY1" fmla="*/ 126274 h 391886"/>
              <a:gd name="connsiteX2" fmla="*/ 618308 w 940526"/>
              <a:gd name="connsiteY2" fmla="*/ 0 h 391886"/>
              <a:gd name="connsiteX3" fmla="*/ 940526 w 940526"/>
              <a:gd name="connsiteY3" fmla="*/ 200297 h 391886"/>
              <a:gd name="connsiteX4" fmla="*/ 627017 w 940526"/>
              <a:gd name="connsiteY4" fmla="*/ 391886 h 391886"/>
              <a:gd name="connsiteX5" fmla="*/ 722811 w 940526"/>
              <a:gd name="connsiteY5" fmla="*/ 274320 h 391886"/>
              <a:gd name="connsiteX6" fmla="*/ 0 w 940526"/>
              <a:gd name="connsiteY6" fmla="*/ 274320 h 391886"/>
              <a:gd name="connsiteX7" fmla="*/ 0 w 940526"/>
              <a:gd name="connsiteY7" fmla="*/ 126274 h 391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0526" h="391886">
                <a:moveTo>
                  <a:pt x="0" y="126274"/>
                </a:moveTo>
                <a:lnTo>
                  <a:pt x="722811" y="126274"/>
                </a:lnTo>
                <a:lnTo>
                  <a:pt x="618308" y="0"/>
                </a:lnTo>
                <a:lnTo>
                  <a:pt x="940526" y="200297"/>
                </a:lnTo>
                <a:lnTo>
                  <a:pt x="627017" y="391886"/>
                </a:lnTo>
                <a:lnTo>
                  <a:pt x="722811" y="274320"/>
                </a:lnTo>
                <a:lnTo>
                  <a:pt x="0" y="274320"/>
                </a:lnTo>
                <a:lnTo>
                  <a:pt x="0" y="12627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245F180-0B5C-45AB-950D-583275AC7E10}"/>
              </a:ext>
            </a:extLst>
          </p:cNvPr>
          <p:cNvSpPr txBox="1"/>
          <p:nvPr/>
        </p:nvSpPr>
        <p:spPr>
          <a:xfrm>
            <a:off x="4659086" y="2943506"/>
            <a:ext cx="2873828" cy="3832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40 GeV </a:t>
            </a:r>
            <a:r>
              <a:rPr lang="it-IT" dirty="0" err="1">
                <a:solidFill>
                  <a:schemeClr val="bg1"/>
                </a:solidFill>
              </a:rPr>
              <a:t>electrons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A170449-087F-48C4-9504-57B0946606E3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17/32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5900539-6D6B-4499-B56D-55E74CD8EB0F}"/>
              </a:ext>
            </a:extLst>
          </p:cNvPr>
          <p:cNvSpPr/>
          <p:nvPr/>
        </p:nvSpPr>
        <p:spPr>
          <a:xfrm>
            <a:off x="2025749" y="3547935"/>
            <a:ext cx="1209821" cy="6442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1000" dirty="0">
                <a:solidFill>
                  <a:schemeClr val="tx1"/>
                </a:solidFill>
              </a:rPr>
              <a:t>Cell size 10 </a:t>
            </a:r>
            <a:r>
              <a:rPr lang="el-GR" sz="1000" dirty="0">
                <a:solidFill>
                  <a:schemeClr val="tx1"/>
                </a:solidFill>
              </a:rPr>
              <a:t>μ</a:t>
            </a:r>
            <a:r>
              <a:rPr lang="it-IT" sz="1000" dirty="0">
                <a:solidFill>
                  <a:schemeClr val="tx1"/>
                </a:solidFill>
              </a:rPr>
              <a:t>m</a:t>
            </a:r>
          </a:p>
          <a:p>
            <a:pPr algn="ctr"/>
            <a:r>
              <a:rPr lang="it-IT" sz="1000" dirty="0">
                <a:solidFill>
                  <a:schemeClr val="tx1"/>
                </a:solidFill>
              </a:rPr>
              <a:t>Cell size 15 </a:t>
            </a:r>
            <a:r>
              <a:rPr lang="el-GR" sz="1000" dirty="0">
                <a:solidFill>
                  <a:schemeClr val="tx1"/>
                </a:solidFill>
              </a:rPr>
              <a:t>μ</a:t>
            </a:r>
            <a:r>
              <a:rPr lang="it-IT" sz="1000" dirty="0">
                <a:solidFill>
                  <a:schemeClr val="tx1"/>
                </a:solidFill>
              </a:rPr>
              <a:t>m</a:t>
            </a:r>
          </a:p>
          <a:p>
            <a:pPr algn="ctr"/>
            <a:r>
              <a:rPr lang="it-IT" sz="1000" dirty="0">
                <a:solidFill>
                  <a:schemeClr val="tx1"/>
                </a:solidFill>
              </a:rPr>
              <a:t>Cell size 25 </a:t>
            </a:r>
            <a:r>
              <a:rPr lang="el-GR" sz="1000" dirty="0">
                <a:solidFill>
                  <a:schemeClr val="tx1"/>
                </a:solidFill>
              </a:rPr>
              <a:t>μ</a:t>
            </a:r>
            <a:r>
              <a:rPr lang="it-IT" sz="1000" dirty="0">
                <a:solidFill>
                  <a:schemeClr val="tx1"/>
                </a:solidFill>
              </a:rPr>
              <a:t>m</a:t>
            </a:r>
          </a:p>
          <a:p>
            <a:pPr algn="ctr"/>
            <a:r>
              <a:rPr lang="it-IT" sz="1000" dirty="0">
                <a:solidFill>
                  <a:schemeClr val="tx1"/>
                </a:solidFill>
              </a:rPr>
              <a:t>Linear </a:t>
            </a:r>
            <a:r>
              <a:rPr lang="it-IT" sz="1000" dirty="0" err="1">
                <a:solidFill>
                  <a:schemeClr val="tx1"/>
                </a:solidFill>
              </a:rPr>
              <a:t>reference</a:t>
            </a:r>
            <a:endParaRPr lang="it-IT" sz="1000" dirty="0">
              <a:solidFill>
                <a:schemeClr val="tx1"/>
              </a:solidFill>
            </a:endParaRP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7A3B5C91-EE40-481A-AAAB-1834BC3499AC}"/>
              </a:ext>
            </a:extLst>
          </p:cNvPr>
          <p:cNvSpPr/>
          <p:nvPr/>
        </p:nvSpPr>
        <p:spPr>
          <a:xfrm>
            <a:off x="7652826" y="3545058"/>
            <a:ext cx="1237958" cy="6499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1000" dirty="0">
                <a:solidFill>
                  <a:schemeClr val="tx1"/>
                </a:solidFill>
              </a:rPr>
              <a:t>No </a:t>
            </a:r>
            <a:r>
              <a:rPr lang="it-IT" sz="1000" dirty="0" err="1">
                <a:solidFill>
                  <a:schemeClr val="tx1"/>
                </a:solidFill>
              </a:rPr>
              <a:t>correction</a:t>
            </a:r>
            <a:endParaRPr lang="it-IT" sz="1000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it-IT" sz="1000" dirty="0">
                <a:solidFill>
                  <a:schemeClr val="tx1"/>
                </a:solidFill>
              </a:rPr>
              <a:t>With </a:t>
            </a:r>
            <a:r>
              <a:rPr lang="it-IT" sz="1000" dirty="0" err="1">
                <a:solidFill>
                  <a:schemeClr val="tx1"/>
                </a:solidFill>
              </a:rPr>
              <a:t>correction</a:t>
            </a:r>
            <a:endParaRPr lang="it-IT" sz="1000" dirty="0">
              <a:solidFill>
                <a:schemeClr val="tx1"/>
              </a:solidFill>
            </a:endParaRPr>
          </a:p>
          <a:p>
            <a:pPr algn="ctr"/>
            <a:r>
              <a:rPr lang="it-IT" sz="1000" dirty="0">
                <a:solidFill>
                  <a:schemeClr val="tx1"/>
                </a:solidFill>
              </a:rPr>
              <a:t>Linear </a:t>
            </a:r>
            <a:r>
              <a:rPr lang="it-IT" sz="1000" dirty="0" err="1">
                <a:solidFill>
                  <a:schemeClr val="tx1"/>
                </a:solidFill>
              </a:rPr>
              <a:t>reference</a:t>
            </a:r>
            <a:endParaRPr lang="it-IT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2121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E8B35F-261B-420C-9248-2C9787E0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Sipm</a:t>
            </a:r>
            <a:r>
              <a:rPr lang="it-IT" dirty="0"/>
              <a:t> non-</a:t>
            </a:r>
            <a:r>
              <a:rPr lang="it-IT" dirty="0" err="1"/>
              <a:t>linearity</a:t>
            </a:r>
            <a:r>
              <a:rPr lang="it-IT" dirty="0"/>
              <a:t> – impact on event </a:t>
            </a:r>
            <a:r>
              <a:rPr lang="it-IT" dirty="0" err="1"/>
              <a:t>reconstruction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31964D25-66C1-4CC7-9E25-4ADCEC20C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252756" y="3196333"/>
            <a:ext cx="5363315" cy="3431905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E390ABA-7D32-4600-96F9-D12BB39BA4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1192" y="3196333"/>
            <a:ext cx="5358054" cy="34319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4818E2C-912A-40D4-A771-EF0737F8A0F5}"/>
              </a:ext>
            </a:extLst>
          </p:cNvPr>
          <p:cNvSpPr txBox="1"/>
          <p:nvPr/>
        </p:nvSpPr>
        <p:spPr>
          <a:xfrm>
            <a:off x="575929" y="1996004"/>
            <a:ext cx="11029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Adding, event by event, the charge integral and the corresponding photoelectron numbers, we can study the impact of non-linearity on the energy reconstruction task.</a:t>
            </a:r>
            <a:endParaRPr lang="it-IT" dirty="0">
              <a:solidFill>
                <a:schemeClr val="tx2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2C6B36D-912D-4562-A705-51FA929958B0}"/>
              </a:ext>
            </a:extLst>
          </p:cNvPr>
          <p:cNvSpPr txBox="1"/>
          <p:nvPr/>
        </p:nvSpPr>
        <p:spPr>
          <a:xfrm>
            <a:off x="3260219" y="5786512"/>
            <a:ext cx="1902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Scintillation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227E093-5677-4D9A-BA05-25F90123112A}"/>
              </a:ext>
            </a:extLst>
          </p:cNvPr>
          <p:cNvSpPr txBox="1"/>
          <p:nvPr/>
        </p:nvSpPr>
        <p:spPr>
          <a:xfrm>
            <a:off x="8934413" y="5786512"/>
            <a:ext cx="1902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Scintillation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14" name="Freccia a destra 13">
            <a:extLst>
              <a:ext uri="{FF2B5EF4-FFF2-40B4-BE49-F238E27FC236}">
                <a16:creationId xmlns:a16="http://schemas.microsoft.com/office/drawing/2014/main" id="{7BD833F0-2124-4391-8EEF-EA0AEB79C6AE}"/>
              </a:ext>
            </a:extLst>
          </p:cNvPr>
          <p:cNvSpPr/>
          <p:nvPr/>
        </p:nvSpPr>
        <p:spPr>
          <a:xfrm>
            <a:off x="5503817" y="4615543"/>
            <a:ext cx="940526" cy="391886"/>
          </a:xfrm>
          <a:custGeom>
            <a:avLst/>
            <a:gdLst>
              <a:gd name="connsiteX0" fmla="*/ 0 w 940526"/>
              <a:gd name="connsiteY0" fmla="*/ 108857 h 365760"/>
              <a:gd name="connsiteX1" fmla="*/ 722811 w 940526"/>
              <a:gd name="connsiteY1" fmla="*/ 108857 h 365760"/>
              <a:gd name="connsiteX2" fmla="*/ 722811 w 940526"/>
              <a:gd name="connsiteY2" fmla="*/ 0 h 365760"/>
              <a:gd name="connsiteX3" fmla="*/ 940526 w 940526"/>
              <a:gd name="connsiteY3" fmla="*/ 182880 h 365760"/>
              <a:gd name="connsiteX4" fmla="*/ 722811 w 940526"/>
              <a:gd name="connsiteY4" fmla="*/ 365760 h 365760"/>
              <a:gd name="connsiteX5" fmla="*/ 722811 w 940526"/>
              <a:gd name="connsiteY5" fmla="*/ 256903 h 365760"/>
              <a:gd name="connsiteX6" fmla="*/ 0 w 940526"/>
              <a:gd name="connsiteY6" fmla="*/ 256903 h 365760"/>
              <a:gd name="connsiteX7" fmla="*/ 0 w 940526"/>
              <a:gd name="connsiteY7" fmla="*/ 108857 h 365760"/>
              <a:gd name="connsiteX0" fmla="*/ 0 w 940526"/>
              <a:gd name="connsiteY0" fmla="*/ 126274 h 383177"/>
              <a:gd name="connsiteX1" fmla="*/ 722811 w 940526"/>
              <a:gd name="connsiteY1" fmla="*/ 126274 h 383177"/>
              <a:gd name="connsiteX2" fmla="*/ 618308 w 940526"/>
              <a:gd name="connsiteY2" fmla="*/ 0 h 383177"/>
              <a:gd name="connsiteX3" fmla="*/ 940526 w 940526"/>
              <a:gd name="connsiteY3" fmla="*/ 200297 h 383177"/>
              <a:gd name="connsiteX4" fmla="*/ 722811 w 940526"/>
              <a:gd name="connsiteY4" fmla="*/ 383177 h 383177"/>
              <a:gd name="connsiteX5" fmla="*/ 722811 w 940526"/>
              <a:gd name="connsiteY5" fmla="*/ 274320 h 383177"/>
              <a:gd name="connsiteX6" fmla="*/ 0 w 940526"/>
              <a:gd name="connsiteY6" fmla="*/ 274320 h 383177"/>
              <a:gd name="connsiteX7" fmla="*/ 0 w 940526"/>
              <a:gd name="connsiteY7" fmla="*/ 126274 h 383177"/>
              <a:gd name="connsiteX0" fmla="*/ 0 w 940526"/>
              <a:gd name="connsiteY0" fmla="*/ 126274 h 391886"/>
              <a:gd name="connsiteX1" fmla="*/ 722811 w 940526"/>
              <a:gd name="connsiteY1" fmla="*/ 126274 h 391886"/>
              <a:gd name="connsiteX2" fmla="*/ 618308 w 940526"/>
              <a:gd name="connsiteY2" fmla="*/ 0 h 391886"/>
              <a:gd name="connsiteX3" fmla="*/ 940526 w 940526"/>
              <a:gd name="connsiteY3" fmla="*/ 200297 h 391886"/>
              <a:gd name="connsiteX4" fmla="*/ 627017 w 940526"/>
              <a:gd name="connsiteY4" fmla="*/ 391886 h 391886"/>
              <a:gd name="connsiteX5" fmla="*/ 722811 w 940526"/>
              <a:gd name="connsiteY5" fmla="*/ 274320 h 391886"/>
              <a:gd name="connsiteX6" fmla="*/ 0 w 940526"/>
              <a:gd name="connsiteY6" fmla="*/ 274320 h 391886"/>
              <a:gd name="connsiteX7" fmla="*/ 0 w 940526"/>
              <a:gd name="connsiteY7" fmla="*/ 126274 h 391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0526" h="391886">
                <a:moveTo>
                  <a:pt x="0" y="126274"/>
                </a:moveTo>
                <a:lnTo>
                  <a:pt x="722811" y="126274"/>
                </a:lnTo>
                <a:lnTo>
                  <a:pt x="618308" y="0"/>
                </a:lnTo>
                <a:lnTo>
                  <a:pt x="940526" y="200297"/>
                </a:lnTo>
                <a:lnTo>
                  <a:pt x="627017" y="391886"/>
                </a:lnTo>
                <a:lnTo>
                  <a:pt x="722811" y="274320"/>
                </a:lnTo>
                <a:lnTo>
                  <a:pt x="0" y="274320"/>
                </a:lnTo>
                <a:lnTo>
                  <a:pt x="0" y="12627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68E5411-5CBC-49EB-8C88-B97223C83CD2}"/>
              </a:ext>
            </a:extLst>
          </p:cNvPr>
          <p:cNvSpPr txBox="1"/>
          <p:nvPr/>
        </p:nvSpPr>
        <p:spPr>
          <a:xfrm>
            <a:off x="4659086" y="2751909"/>
            <a:ext cx="2873828" cy="3832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40 GeV </a:t>
            </a:r>
            <a:r>
              <a:rPr lang="it-IT" dirty="0" err="1">
                <a:solidFill>
                  <a:schemeClr val="bg1"/>
                </a:solidFill>
              </a:rPr>
              <a:t>electrons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581740F-9F19-47FB-BB4E-BFA8D3DF10FB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18/32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A2173E73-A470-4EA1-BADA-B673A891C4BC}"/>
              </a:ext>
            </a:extLst>
          </p:cNvPr>
          <p:cNvSpPr/>
          <p:nvPr/>
        </p:nvSpPr>
        <p:spPr>
          <a:xfrm>
            <a:off x="2025749" y="3547935"/>
            <a:ext cx="1209821" cy="6442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1000" dirty="0">
                <a:solidFill>
                  <a:schemeClr val="tx1"/>
                </a:solidFill>
              </a:rPr>
              <a:t>Cell size 10 </a:t>
            </a:r>
            <a:r>
              <a:rPr lang="el-GR" sz="1000" dirty="0">
                <a:solidFill>
                  <a:schemeClr val="tx1"/>
                </a:solidFill>
              </a:rPr>
              <a:t>μ</a:t>
            </a:r>
            <a:r>
              <a:rPr lang="it-IT" sz="1000" dirty="0">
                <a:solidFill>
                  <a:schemeClr val="tx1"/>
                </a:solidFill>
              </a:rPr>
              <a:t>m</a:t>
            </a:r>
          </a:p>
          <a:p>
            <a:pPr algn="ctr"/>
            <a:r>
              <a:rPr lang="it-IT" sz="1000" dirty="0">
                <a:solidFill>
                  <a:schemeClr val="tx1"/>
                </a:solidFill>
              </a:rPr>
              <a:t>Cell size 15 </a:t>
            </a:r>
            <a:r>
              <a:rPr lang="el-GR" sz="1000" dirty="0">
                <a:solidFill>
                  <a:schemeClr val="tx1"/>
                </a:solidFill>
              </a:rPr>
              <a:t>μ</a:t>
            </a:r>
            <a:r>
              <a:rPr lang="it-IT" sz="1000" dirty="0">
                <a:solidFill>
                  <a:schemeClr val="tx1"/>
                </a:solidFill>
              </a:rPr>
              <a:t>m</a:t>
            </a:r>
          </a:p>
          <a:p>
            <a:pPr algn="ctr"/>
            <a:r>
              <a:rPr lang="it-IT" sz="1000" dirty="0">
                <a:solidFill>
                  <a:schemeClr val="tx1"/>
                </a:solidFill>
              </a:rPr>
              <a:t>Cell size 25 </a:t>
            </a:r>
            <a:r>
              <a:rPr lang="el-GR" sz="1000" dirty="0">
                <a:solidFill>
                  <a:schemeClr val="tx1"/>
                </a:solidFill>
              </a:rPr>
              <a:t>μ</a:t>
            </a:r>
            <a:r>
              <a:rPr lang="it-IT" sz="1000" dirty="0">
                <a:solidFill>
                  <a:schemeClr val="tx1"/>
                </a:solidFill>
              </a:rPr>
              <a:t>m</a:t>
            </a:r>
          </a:p>
          <a:p>
            <a:pPr algn="ctr"/>
            <a:r>
              <a:rPr lang="it-IT" sz="1000" dirty="0">
                <a:solidFill>
                  <a:schemeClr val="tx1"/>
                </a:solidFill>
              </a:rPr>
              <a:t>Linear </a:t>
            </a:r>
            <a:r>
              <a:rPr lang="it-IT" sz="1000" dirty="0" err="1">
                <a:solidFill>
                  <a:schemeClr val="tx1"/>
                </a:solidFill>
              </a:rPr>
              <a:t>reference</a:t>
            </a:r>
            <a:endParaRPr lang="it-IT" sz="1000" dirty="0">
              <a:solidFill>
                <a:schemeClr val="tx1"/>
              </a:solidFill>
            </a:endParaRP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7BA18E87-B371-4409-B517-5DACA4FCD521}"/>
              </a:ext>
            </a:extLst>
          </p:cNvPr>
          <p:cNvSpPr/>
          <p:nvPr/>
        </p:nvSpPr>
        <p:spPr>
          <a:xfrm>
            <a:off x="7652826" y="3545058"/>
            <a:ext cx="1237958" cy="6499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1000" dirty="0">
                <a:solidFill>
                  <a:schemeClr val="tx1"/>
                </a:solidFill>
              </a:rPr>
              <a:t>No </a:t>
            </a:r>
            <a:r>
              <a:rPr lang="it-IT" sz="1000" dirty="0" err="1">
                <a:solidFill>
                  <a:schemeClr val="tx1"/>
                </a:solidFill>
              </a:rPr>
              <a:t>correction</a:t>
            </a:r>
            <a:endParaRPr lang="it-IT" sz="1000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it-IT" sz="1000" dirty="0">
                <a:solidFill>
                  <a:schemeClr val="tx1"/>
                </a:solidFill>
              </a:rPr>
              <a:t>With </a:t>
            </a:r>
            <a:r>
              <a:rPr lang="it-IT" sz="1000" dirty="0" err="1">
                <a:solidFill>
                  <a:schemeClr val="tx1"/>
                </a:solidFill>
              </a:rPr>
              <a:t>correction</a:t>
            </a:r>
            <a:endParaRPr lang="it-IT" sz="1000" dirty="0">
              <a:solidFill>
                <a:schemeClr val="tx1"/>
              </a:solidFill>
            </a:endParaRPr>
          </a:p>
          <a:p>
            <a:pPr algn="ctr"/>
            <a:r>
              <a:rPr lang="it-IT" sz="1000" dirty="0">
                <a:solidFill>
                  <a:schemeClr val="tx1"/>
                </a:solidFill>
              </a:rPr>
              <a:t>Linear </a:t>
            </a:r>
            <a:r>
              <a:rPr lang="it-IT" sz="1000" dirty="0" err="1">
                <a:solidFill>
                  <a:schemeClr val="tx1"/>
                </a:solidFill>
              </a:rPr>
              <a:t>reference</a:t>
            </a:r>
            <a:endParaRPr lang="it-IT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67958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E8B35F-261B-420C-9248-2C9787E0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Sipm</a:t>
            </a:r>
            <a:r>
              <a:rPr lang="it-IT" dirty="0"/>
              <a:t> non-</a:t>
            </a:r>
            <a:r>
              <a:rPr lang="it-IT" dirty="0" err="1"/>
              <a:t>linearity</a:t>
            </a:r>
            <a:r>
              <a:rPr lang="it-IT" dirty="0"/>
              <a:t> – impact on energy </a:t>
            </a:r>
            <a:r>
              <a:rPr lang="it-IT" dirty="0" err="1"/>
              <a:t>reconstruction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31964D25-66C1-4CC7-9E25-4ADCEC20C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252757" y="3196333"/>
            <a:ext cx="5363313" cy="3431905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E390ABA-7D32-4600-96F9-D12BB39BA4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1192" y="3196439"/>
            <a:ext cx="5358054" cy="343169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C4818E2C-912A-40D4-A771-EF0737F8A0F5}"/>
                  </a:ext>
                </a:extLst>
              </p:cNvPr>
              <p:cNvSpPr txBox="1"/>
              <p:nvPr/>
            </p:nvSpPr>
            <p:spPr>
              <a:xfrm>
                <a:off x="575929" y="1996004"/>
                <a:ext cx="11029616" cy="8065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2"/>
                    </a:solidFill>
                  </a:rPr>
                  <a:t>Comparing each event integral to the linearly extrapolated integral with the formula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dirty="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it-IT" b="0" i="1" dirty="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𝑙𝑖𝑛</m:t>
                            </m:r>
                          </m:sub>
                        </m:sSub>
                        <m:r>
                          <a:rPr lang="en-US" i="0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num>
                      <m:den>
                        <m:sSub>
                          <m:sSubPr>
                            <m:ctrlPr>
                              <a:rPr lang="en-US" i="1" dirty="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it-IT" b="0" i="1" dirty="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𝑙𝑖𝑛</m:t>
                            </m:r>
                          </m:sub>
                        </m:sSub>
                      </m:den>
                    </m:f>
                  </m:oMath>
                </a14:m>
                <a:endParaRPr lang="en-US" dirty="0">
                  <a:solidFill>
                    <a:schemeClr val="tx2"/>
                  </a:solidFill>
                </a:endParaRPr>
              </a:p>
              <a:p>
                <a:r>
                  <a:rPr lang="en-US" dirty="0">
                    <a:solidFill>
                      <a:schemeClr val="tx2"/>
                    </a:solidFill>
                  </a:rPr>
                  <a:t>Distribution of the discrepancy with different cell size and applying the analytical correction are obtained.</a:t>
                </a:r>
                <a:endParaRPr lang="it-IT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C4818E2C-912A-40D4-A771-EF0737F8A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929" y="1996004"/>
                <a:ext cx="11029616" cy="806567"/>
              </a:xfrm>
              <a:prstGeom prst="rect">
                <a:avLst/>
              </a:prstGeom>
              <a:blipFill>
                <a:blip r:embed="rId4"/>
                <a:stretch>
                  <a:fillRect l="-442" b="-977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2C6B36D-912D-4562-A705-51FA929958B0}"/>
              </a:ext>
            </a:extLst>
          </p:cNvPr>
          <p:cNvSpPr txBox="1"/>
          <p:nvPr/>
        </p:nvSpPr>
        <p:spPr>
          <a:xfrm>
            <a:off x="3600994" y="4122712"/>
            <a:ext cx="1902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Scintillation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227E093-5677-4D9A-BA05-25F90123112A}"/>
              </a:ext>
            </a:extLst>
          </p:cNvPr>
          <p:cNvSpPr txBox="1"/>
          <p:nvPr/>
        </p:nvSpPr>
        <p:spPr>
          <a:xfrm>
            <a:off x="9326299" y="4122712"/>
            <a:ext cx="1902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Scintillation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14" name="Freccia a destra 13">
            <a:extLst>
              <a:ext uri="{FF2B5EF4-FFF2-40B4-BE49-F238E27FC236}">
                <a16:creationId xmlns:a16="http://schemas.microsoft.com/office/drawing/2014/main" id="{7BD833F0-2124-4391-8EEF-EA0AEB79C6AE}"/>
              </a:ext>
            </a:extLst>
          </p:cNvPr>
          <p:cNvSpPr/>
          <p:nvPr/>
        </p:nvSpPr>
        <p:spPr>
          <a:xfrm>
            <a:off x="5503817" y="4615543"/>
            <a:ext cx="940526" cy="391886"/>
          </a:xfrm>
          <a:custGeom>
            <a:avLst/>
            <a:gdLst>
              <a:gd name="connsiteX0" fmla="*/ 0 w 940526"/>
              <a:gd name="connsiteY0" fmla="*/ 108857 h 365760"/>
              <a:gd name="connsiteX1" fmla="*/ 722811 w 940526"/>
              <a:gd name="connsiteY1" fmla="*/ 108857 h 365760"/>
              <a:gd name="connsiteX2" fmla="*/ 722811 w 940526"/>
              <a:gd name="connsiteY2" fmla="*/ 0 h 365760"/>
              <a:gd name="connsiteX3" fmla="*/ 940526 w 940526"/>
              <a:gd name="connsiteY3" fmla="*/ 182880 h 365760"/>
              <a:gd name="connsiteX4" fmla="*/ 722811 w 940526"/>
              <a:gd name="connsiteY4" fmla="*/ 365760 h 365760"/>
              <a:gd name="connsiteX5" fmla="*/ 722811 w 940526"/>
              <a:gd name="connsiteY5" fmla="*/ 256903 h 365760"/>
              <a:gd name="connsiteX6" fmla="*/ 0 w 940526"/>
              <a:gd name="connsiteY6" fmla="*/ 256903 h 365760"/>
              <a:gd name="connsiteX7" fmla="*/ 0 w 940526"/>
              <a:gd name="connsiteY7" fmla="*/ 108857 h 365760"/>
              <a:gd name="connsiteX0" fmla="*/ 0 w 940526"/>
              <a:gd name="connsiteY0" fmla="*/ 126274 h 383177"/>
              <a:gd name="connsiteX1" fmla="*/ 722811 w 940526"/>
              <a:gd name="connsiteY1" fmla="*/ 126274 h 383177"/>
              <a:gd name="connsiteX2" fmla="*/ 618308 w 940526"/>
              <a:gd name="connsiteY2" fmla="*/ 0 h 383177"/>
              <a:gd name="connsiteX3" fmla="*/ 940526 w 940526"/>
              <a:gd name="connsiteY3" fmla="*/ 200297 h 383177"/>
              <a:gd name="connsiteX4" fmla="*/ 722811 w 940526"/>
              <a:gd name="connsiteY4" fmla="*/ 383177 h 383177"/>
              <a:gd name="connsiteX5" fmla="*/ 722811 w 940526"/>
              <a:gd name="connsiteY5" fmla="*/ 274320 h 383177"/>
              <a:gd name="connsiteX6" fmla="*/ 0 w 940526"/>
              <a:gd name="connsiteY6" fmla="*/ 274320 h 383177"/>
              <a:gd name="connsiteX7" fmla="*/ 0 w 940526"/>
              <a:gd name="connsiteY7" fmla="*/ 126274 h 383177"/>
              <a:gd name="connsiteX0" fmla="*/ 0 w 940526"/>
              <a:gd name="connsiteY0" fmla="*/ 126274 h 391886"/>
              <a:gd name="connsiteX1" fmla="*/ 722811 w 940526"/>
              <a:gd name="connsiteY1" fmla="*/ 126274 h 391886"/>
              <a:gd name="connsiteX2" fmla="*/ 618308 w 940526"/>
              <a:gd name="connsiteY2" fmla="*/ 0 h 391886"/>
              <a:gd name="connsiteX3" fmla="*/ 940526 w 940526"/>
              <a:gd name="connsiteY3" fmla="*/ 200297 h 391886"/>
              <a:gd name="connsiteX4" fmla="*/ 627017 w 940526"/>
              <a:gd name="connsiteY4" fmla="*/ 391886 h 391886"/>
              <a:gd name="connsiteX5" fmla="*/ 722811 w 940526"/>
              <a:gd name="connsiteY5" fmla="*/ 274320 h 391886"/>
              <a:gd name="connsiteX6" fmla="*/ 0 w 940526"/>
              <a:gd name="connsiteY6" fmla="*/ 274320 h 391886"/>
              <a:gd name="connsiteX7" fmla="*/ 0 w 940526"/>
              <a:gd name="connsiteY7" fmla="*/ 126274 h 391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0526" h="391886">
                <a:moveTo>
                  <a:pt x="0" y="126274"/>
                </a:moveTo>
                <a:lnTo>
                  <a:pt x="722811" y="126274"/>
                </a:lnTo>
                <a:lnTo>
                  <a:pt x="618308" y="0"/>
                </a:lnTo>
                <a:lnTo>
                  <a:pt x="940526" y="200297"/>
                </a:lnTo>
                <a:lnTo>
                  <a:pt x="627017" y="391886"/>
                </a:lnTo>
                <a:lnTo>
                  <a:pt x="722811" y="274320"/>
                </a:lnTo>
                <a:lnTo>
                  <a:pt x="0" y="274320"/>
                </a:lnTo>
                <a:lnTo>
                  <a:pt x="0" y="12627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68E5411-5CBC-49EB-8C88-B97223C83CD2}"/>
              </a:ext>
            </a:extLst>
          </p:cNvPr>
          <p:cNvSpPr txBox="1"/>
          <p:nvPr/>
        </p:nvSpPr>
        <p:spPr>
          <a:xfrm>
            <a:off x="4659086" y="2899962"/>
            <a:ext cx="2873828" cy="3832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40 GeV </a:t>
            </a:r>
            <a:r>
              <a:rPr lang="it-IT" dirty="0" err="1">
                <a:solidFill>
                  <a:schemeClr val="bg1"/>
                </a:solidFill>
              </a:rPr>
              <a:t>electrons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49D3A28-4AA2-42A9-BCE9-736E7E0A7E77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19/32</a:t>
            </a:r>
          </a:p>
        </p:txBody>
      </p:sp>
    </p:spTree>
    <p:extLst>
      <p:ext uri="{BB962C8B-B14F-4D97-AF65-F5344CB8AC3E}">
        <p14:creationId xmlns:p14="http://schemas.microsoft.com/office/powerpoint/2010/main" val="148721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B64866-96E2-4449-815E-87C2928EC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cap="none" dirty="0"/>
              <a:t>TABLE OF CONTENTS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A1BEFF9-3726-431A-874B-B5C76E9A2A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it-IT" sz="2400" dirty="0"/>
              <a:t>Future </a:t>
            </a:r>
            <a:r>
              <a:rPr lang="it-IT" sz="2400" dirty="0" err="1"/>
              <a:t>colliders</a:t>
            </a:r>
            <a:endParaRPr lang="it-IT" sz="2400" dirty="0"/>
          </a:p>
          <a:p>
            <a:pPr>
              <a:lnSpc>
                <a:spcPct val="150000"/>
              </a:lnSpc>
            </a:pPr>
            <a:r>
              <a:rPr lang="it-IT" sz="2400" dirty="0" err="1"/>
              <a:t>Calorimetry</a:t>
            </a:r>
            <a:r>
              <a:rPr lang="it-IT" sz="2400" dirty="0"/>
              <a:t> and the dual-</a:t>
            </a:r>
            <a:r>
              <a:rPr lang="it-IT" sz="2400" dirty="0" err="1"/>
              <a:t>readout</a:t>
            </a:r>
            <a:r>
              <a:rPr lang="it-IT" sz="2400" dirty="0"/>
              <a:t> </a:t>
            </a:r>
            <a:r>
              <a:rPr lang="it-IT" sz="2400" dirty="0" err="1"/>
              <a:t>method</a:t>
            </a:r>
            <a:endParaRPr lang="it-IT" sz="2400" dirty="0"/>
          </a:p>
          <a:p>
            <a:pPr>
              <a:lnSpc>
                <a:spcPct val="150000"/>
              </a:lnSpc>
            </a:pPr>
            <a:r>
              <a:rPr lang="it-IT" sz="2400" dirty="0"/>
              <a:t>Silicon </a:t>
            </a:r>
            <a:r>
              <a:rPr lang="it-IT" sz="2400" dirty="0" err="1"/>
              <a:t>PhotoMultipliers</a:t>
            </a:r>
            <a:endParaRPr lang="it-IT" sz="2400" dirty="0"/>
          </a:p>
          <a:p>
            <a:pPr>
              <a:lnSpc>
                <a:spcPct val="150000"/>
              </a:lnSpc>
            </a:pPr>
            <a:r>
              <a:rPr lang="it-IT" sz="2400" cap="none" dirty="0"/>
              <a:t>IDEA dual-</a:t>
            </a:r>
            <a:r>
              <a:rPr lang="it-IT" sz="2400" cap="none" dirty="0" err="1"/>
              <a:t>readout</a:t>
            </a:r>
            <a:r>
              <a:rPr lang="it-IT" sz="2400" cap="none" dirty="0"/>
              <a:t> </a:t>
            </a:r>
            <a:r>
              <a:rPr lang="it-IT" sz="2400" cap="none" dirty="0" err="1"/>
              <a:t>calorimeter</a:t>
            </a:r>
            <a:r>
              <a:rPr lang="it-IT" sz="2400" cap="none" dirty="0"/>
              <a:t> </a:t>
            </a:r>
            <a:r>
              <a:rPr lang="it-IT" sz="2400" cap="none" dirty="0" err="1"/>
              <a:t>simulation</a:t>
            </a:r>
            <a:r>
              <a:rPr lang="it-IT" sz="2400" cap="none" dirty="0"/>
              <a:t> and SiPM </a:t>
            </a:r>
            <a:r>
              <a:rPr lang="it-IT" sz="2400" cap="none" dirty="0" err="1"/>
              <a:t>signal</a:t>
            </a:r>
            <a:r>
              <a:rPr lang="it-IT" sz="2400" cap="none" dirty="0"/>
              <a:t> </a:t>
            </a:r>
            <a:r>
              <a:rPr lang="it-IT" sz="2400" cap="none" dirty="0" err="1"/>
              <a:t>digitisation</a:t>
            </a:r>
            <a:endParaRPr lang="it-IT" sz="2400" cap="none" dirty="0"/>
          </a:p>
          <a:p>
            <a:pPr>
              <a:lnSpc>
                <a:spcPct val="150000"/>
              </a:lnSpc>
            </a:pPr>
            <a:r>
              <a:rPr lang="it-IT" sz="2400" cap="none" dirty="0"/>
              <a:t>Deep </a:t>
            </a:r>
            <a:r>
              <a:rPr lang="it-IT" sz="2400" cap="none" dirty="0" err="1"/>
              <a:t>neural</a:t>
            </a:r>
            <a:r>
              <a:rPr lang="it-IT" sz="2400" cap="none" dirty="0"/>
              <a:t> network </a:t>
            </a:r>
            <a:r>
              <a:rPr lang="it-IT" sz="2400" cap="none" dirty="0" err="1"/>
              <a:t>applications</a:t>
            </a:r>
            <a:r>
              <a:rPr lang="it-IT" sz="2400" cap="none" dirty="0"/>
              <a:t> on image processing and </a:t>
            </a:r>
            <a:r>
              <a:rPr lang="it-IT" sz="2400" cap="none" dirty="0" err="1"/>
              <a:t>particle</a:t>
            </a:r>
            <a:r>
              <a:rPr lang="it-IT" sz="2400" cap="none" dirty="0"/>
              <a:t> </a:t>
            </a:r>
            <a:r>
              <a:rPr lang="it-IT" sz="2400" cap="none" dirty="0" err="1"/>
              <a:t>identification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6415069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E8B35F-261B-420C-9248-2C9787E0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OVERALL </a:t>
            </a:r>
            <a:r>
              <a:rPr lang="it-IT" dirty="0" err="1"/>
              <a:t>linearity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31964D25-66C1-4CC7-9E25-4ADCEC20C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255520" y="2464804"/>
            <a:ext cx="5357787" cy="3431905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E390ABA-7D32-4600-96F9-D12BB39BA4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1491" y="2464910"/>
            <a:ext cx="5357455" cy="343169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4818E2C-912A-40D4-A771-EF0737F8A0F5}"/>
              </a:ext>
            </a:extLst>
          </p:cNvPr>
          <p:cNvSpPr txBox="1"/>
          <p:nvPr/>
        </p:nvSpPr>
        <p:spPr>
          <a:xfrm>
            <a:off x="575929" y="1996004"/>
            <a:ext cx="11029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We performed the same process with electrons of different energies (20 − 40 − 60 − 80 GeV)</a:t>
            </a:r>
          </a:p>
          <a:p>
            <a:r>
              <a:rPr lang="en-US" dirty="0">
                <a:solidFill>
                  <a:schemeClr val="tx2"/>
                </a:solidFill>
              </a:rPr>
              <a:t>and distinguishing the type of signal (Cherenkov or </a:t>
            </a:r>
            <a:r>
              <a:rPr lang="en-US" dirty="0" err="1">
                <a:solidFill>
                  <a:schemeClr val="tx2"/>
                </a:solidFill>
              </a:rPr>
              <a:t>Scinitillation</a:t>
            </a:r>
            <a:r>
              <a:rPr lang="en-US" dirty="0">
                <a:solidFill>
                  <a:schemeClr val="tx2"/>
                </a:solidFill>
              </a:rPr>
              <a:t>).</a:t>
            </a:r>
            <a:endParaRPr lang="it-IT" dirty="0">
              <a:solidFill>
                <a:schemeClr val="tx2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2C6B36D-912D-4562-A705-51FA929958B0}"/>
              </a:ext>
            </a:extLst>
          </p:cNvPr>
          <p:cNvSpPr txBox="1"/>
          <p:nvPr/>
        </p:nvSpPr>
        <p:spPr>
          <a:xfrm>
            <a:off x="1565155" y="3452148"/>
            <a:ext cx="1902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Cherenkov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227E093-5677-4D9A-BA05-25F90123112A}"/>
              </a:ext>
            </a:extLst>
          </p:cNvPr>
          <p:cNvSpPr txBox="1"/>
          <p:nvPr/>
        </p:nvSpPr>
        <p:spPr>
          <a:xfrm>
            <a:off x="7236037" y="3452148"/>
            <a:ext cx="1902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Scintillation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D29560F-41F4-460B-86C7-72DF8625779F}"/>
              </a:ext>
            </a:extLst>
          </p:cNvPr>
          <p:cNvSpPr txBox="1"/>
          <p:nvPr/>
        </p:nvSpPr>
        <p:spPr>
          <a:xfrm>
            <a:off x="575929" y="5896602"/>
            <a:ext cx="110373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With the analytical correction, the </a:t>
            </a:r>
            <a:r>
              <a:rPr lang="en-US" dirty="0">
                <a:solidFill>
                  <a:srgbClr val="4590B8"/>
                </a:solidFill>
              </a:rPr>
              <a:t>non-linearity</a:t>
            </a:r>
            <a:r>
              <a:rPr lang="en-US" dirty="0">
                <a:solidFill>
                  <a:schemeClr val="tx2"/>
                </a:solidFill>
              </a:rPr>
              <a:t> can be brought well </a:t>
            </a:r>
            <a:r>
              <a:rPr lang="en-US" dirty="0">
                <a:solidFill>
                  <a:srgbClr val="4590B8"/>
                </a:solidFill>
              </a:rPr>
              <a:t>below 1%</a:t>
            </a:r>
            <a:r>
              <a:rPr lang="en-US" dirty="0">
                <a:solidFill>
                  <a:schemeClr val="tx2"/>
                </a:solidFill>
              </a:rPr>
              <a:t> in both C and S signals.</a:t>
            </a:r>
          </a:p>
          <a:p>
            <a:r>
              <a:rPr lang="en-US" dirty="0">
                <a:solidFill>
                  <a:schemeClr val="tx2"/>
                </a:solidFill>
              </a:rPr>
              <a:t>Other studies on time features and energy resolution have been performed.</a:t>
            </a:r>
            <a:endParaRPr lang="it-IT" dirty="0">
              <a:solidFill>
                <a:schemeClr val="tx2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4E58824-231A-4982-8A66-5767092AAF9C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20/32</a:t>
            </a:r>
          </a:p>
        </p:txBody>
      </p:sp>
    </p:spTree>
    <p:extLst>
      <p:ext uri="{BB962C8B-B14F-4D97-AF65-F5344CB8AC3E}">
        <p14:creationId xmlns:p14="http://schemas.microsoft.com/office/powerpoint/2010/main" val="1967954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CD39B0-F8BB-4F15-9DB0-C4C453608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3102633"/>
            <a:ext cx="11029615" cy="1497507"/>
          </a:xfrm>
        </p:spPr>
        <p:txBody>
          <a:bodyPr/>
          <a:lstStyle/>
          <a:p>
            <a:r>
              <a:rPr lang="it-IT" cap="none" dirty="0"/>
              <a:t>Deep </a:t>
            </a:r>
            <a:r>
              <a:rPr lang="it-IT" cap="none" dirty="0" err="1"/>
              <a:t>neural</a:t>
            </a:r>
            <a:r>
              <a:rPr lang="it-IT" cap="none" dirty="0"/>
              <a:t> network </a:t>
            </a:r>
            <a:r>
              <a:rPr lang="it-IT" cap="none" dirty="0" err="1"/>
              <a:t>applications</a:t>
            </a:r>
            <a:r>
              <a:rPr lang="it-IT" cap="none" dirty="0"/>
              <a:t> </a:t>
            </a:r>
            <a:br>
              <a:rPr lang="it-IT" cap="none" dirty="0"/>
            </a:br>
            <a:r>
              <a:rPr lang="it-IT" cap="none" dirty="0"/>
              <a:t>on image processing and </a:t>
            </a:r>
            <a:r>
              <a:rPr lang="it-IT" cap="none" dirty="0" err="1"/>
              <a:t>particle</a:t>
            </a:r>
            <a:r>
              <a:rPr lang="it-IT" cap="none" dirty="0"/>
              <a:t> </a:t>
            </a:r>
            <a:r>
              <a:rPr lang="it-IT" cap="none" dirty="0" err="1"/>
              <a:t>identification</a:t>
            </a:r>
            <a:endParaRPr lang="it-IT" cap="none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C067219-ECB6-4816-B0A8-C90AC2024C96}"/>
              </a:ext>
            </a:extLst>
          </p:cNvPr>
          <p:cNvSpPr/>
          <p:nvPr/>
        </p:nvSpPr>
        <p:spPr>
          <a:xfrm>
            <a:off x="444616" y="4739780"/>
            <a:ext cx="11291581" cy="327171"/>
          </a:xfrm>
          <a:prstGeom prst="rect">
            <a:avLst/>
          </a:prstGeom>
          <a:solidFill>
            <a:srgbClr val="459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B3B4FF3-722C-4ADC-9C95-F87FC8755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436" y="660110"/>
            <a:ext cx="4411761" cy="3287381"/>
          </a:xfrm>
          <a:prstGeom prst="rect">
            <a:avLst/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15183637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4CA784-CC6F-41C2-BCEC-4E995D707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it-IT" dirty="0"/>
              <a:t>Deep learning task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C1DFA8-BCEA-49D8-BCA1-5496DB60F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170542" cy="421006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/>
              <a:t>The task is to train a neural network to </a:t>
            </a:r>
            <a:r>
              <a:rPr lang="en-US" dirty="0" err="1"/>
              <a:t>recognise</a:t>
            </a:r>
            <a:r>
              <a:rPr lang="en-US" dirty="0"/>
              <a:t> and distinguish </a:t>
            </a:r>
            <a:r>
              <a:rPr lang="en-US" dirty="0">
                <a:solidFill>
                  <a:schemeClr val="accent2"/>
                </a:solidFill>
              </a:rPr>
              <a:t>neutral </a:t>
            </a:r>
            <a:r>
              <a:rPr lang="en-US" dirty="0" err="1">
                <a:solidFill>
                  <a:schemeClr val="accent2"/>
                </a:solidFill>
              </a:rPr>
              <a:t>pions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and </a:t>
            </a:r>
            <a:r>
              <a:rPr lang="en-US" dirty="0">
                <a:solidFill>
                  <a:schemeClr val="accent2"/>
                </a:solidFill>
              </a:rPr>
              <a:t>photons</a:t>
            </a:r>
            <a:r>
              <a:rPr lang="en-US" dirty="0"/>
              <a:t> </a:t>
            </a:r>
            <a:r>
              <a:rPr lang="en-US" dirty="0" err="1"/>
              <a:t>analysing</a:t>
            </a:r>
            <a:r>
              <a:rPr lang="en-US" dirty="0"/>
              <a:t> the </a:t>
            </a:r>
            <a:br>
              <a:rPr lang="en-US" dirty="0"/>
            </a:br>
            <a:r>
              <a:rPr lang="en-US" dirty="0"/>
              <a:t>released-energy spatial distribution.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2E943AC-BD6B-4887-AE85-0B3891E20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-387"/>
          <a:stretch/>
        </p:blipFill>
        <p:spPr>
          <a:xfrm>
            <a:off x="6166463" y="3028793"/>
            <a:ext cx="5232379" cy="336177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FB16A123-2B9C-483A-8343-0154CA23B3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-387"/>
          <a:stretch/>
        </p:blipFill>
        <p:spPr>
          <a:xfrm>
            <a:off x="757638" y="3028793"/>
            <a:ext cx="5232379" cy="336177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CF495C1-DC30-4DE2-9408-A4AD85F70E8E}"/>
              </a:ext>
            </a:extLst>
          </p:cNvPr>
          <p:cNvSpPr txBox="1"/>
          <p:nvPr/>
        </p:nvSpPr>
        <p:spPr>
          <a:xfrm>
            <a:off x="1558834" y="3429000"/>
            <a:ext cx="137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Photon</a:t>
            </a:r>
            <a:endParaRPr lang="it-IT" dirty="0">
              <a:solidFill>
                <a:srgbClr val="FF0000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20BDFE6-664F-4742-93A4-B1EC54554DA5}"/>
              </a:ext>
            </a:extLst>
          </p:cNvPr>
          <p:cNvSpPr txBox="1"/>
          <p:nvPr/>
        </p:nvSpPr>
        <p:spPr>
          <a:xfrm>
            <a:off x="6943613" y="3429000"/>
            <a:ext cx="1660456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Neutral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pion</a:t>
            </a:r>
            <a:endParaRPr lang="it-IT" dirty="0">
              <a:solidFill>
                <a:srgbClr val="FF0000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DADFF38-D4F2-4574-8C40-72D183CDCF9C}"/>
              </a:ext>
            </a:extLst>
          </p:cNvPr>
          <p:cNvSpPr txBox="1"/>
          <p:nvPr/>
        </p:nvSpPr>
        <p:spPr>
          <a:xfrm>
            <a:off x="2934789" y="5627915"/>
            <a:ext cx="1902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Cherenkov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17542A2-B606-45BE-856E-993E60366ED1}"/>
              </a:ext>
            </a:extLst>
          </p:cNvPr>
          <p:cNvSpPr txBox="1"/>
          <p:nvPr/>
        </p:nvSpPr>
        <p:spPr>
          <a:xfrm>
            <a:off x="8604069" y="5627915"/>
            <a:ext cx="1902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Cherenkov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2570339-2A83-443E-BAF5-2AABD65393A2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22/32</a:t>
            </a:r>
          </a:p>
        </p:txBody>
      </p:sp>
    </p:spTree>
    <p:extLst>
      <p:ext uri="{BB962C8B-B14F-4D97-AF65-F5344CB8AC3E}">
        <p14:creationId xmlns:p14="http://schemas.microsoft.com/office/powerpoint/2010/main" val="145557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4CA784-CC6F-41C2-BCEC-4E995D707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Neural</a:t>
            </a:r>
            <a:r>
              <a:rPr lang="it-IT" dirty="0"/>
              <a:t>-network </a:t>
            </a:r>
            <a:r>
              <a:rPr lang="it-IT" dirty="0" err="1"/>
              <a:t>basics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C1DFA8-BCEA-49D8-BCA1-5496DB60F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771710"/>
          </a:xfrm>
        </p:spPr>
        <p:txBody>
          <a:bodyPr anchor="t"/>
          <a:lstStyle/>
          <a:p>
            <a:pPr marL="0" indent="0">
              <a:buNone/>
            </a:pPr>
            <a:r>
              <a:rPr lang="en-US" dirty="0"/>
              <a:t>Neural Networks are neural-inspired non-linear models consisting in a group of artificial </a:t>
            </a:r>
            <a:r>
              <a:rPr lang="en-US" dirty="0">
                <a:solidFill>
                  <a:srgbClr val="4590B8"/>
                </a:solidFill>
              </a:rPr>
              <a:t>neurons</a:t>
            </a:r>
            <a:r>
              <a:rPr lang="en-US" dirty="0"/>
              <a:t> or </a:t>
            </a:r>
            <a:r>
              <a:rPr lang="en-US" dirty="0">
                <a:solidFill>
                  <a:srgbClr val="4590B8"/>
                </a:solidFill>
              </a:rPr>
              <a:t>nodes</a:t>
            </a:r>
            <a:r>
              <a:rPr lang="en-US" dirty="0"/>
              <a:t> interconnected to each other and grouped in </a:t>
            </a:r>
            <a:r>
              <a:rPr lang="en-US" dirty="0">
                <a:solidFill>
                  <a:srgbClr val="4590B8"/>
                </a:solidFill>
              </a:rPr>
              <a:t>layers</a:t>
            </a:r>
            <a:r>
              <a:rPr lang="en-US" dirty="0"/>
              <a:t>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2E646F2-53CF-4284-973A-037CB090309C}"/>
              </a:ext>
            </a:extLst>
          </p:cNvPr>
          <p:cNvSpPr txBox="1"/>
          <p:nvPr/>
        </p:nvSpPr>
        <p:spPr>
          <a:xfrm>
            <a:off x="581192" y="3279812"/>
            <a:ext cx="593281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A mathematical structure, where each</a:t>
            </a:r>
            <a:r>
              <a:rPr lang="en-US" dirty="0"/>
              <a:t> </a:t>
            </a:r>
            <a:r>
              <a:rPr lang="en-US" dirty="0">
                <a:solidFill>
                  <a:srgbClr val="4590B8"/>
                </a:solidFill>
              </a:rPr>
              <a:t>neuron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has an </a:t>
            </a:r>
            <a:r>
              <a:rPr lang="en-US" dirty="0">
                <a:solidFill>
                  <a:srgbClr val="4590B8"/>
                </a:solidFill>
              </a:rPr>
              <a:t>activation degree </a:t>
            </a:r>
            <a:r>
              <a:rPr lang="en-US" dirty="0">
                <a:solidFill>
                  <a:schemeClr val="tx2"/>
                </a:solidFill>
              </a:rPr>
              <a:t>and each edge is identified by </a:t>
            </a:r>
            <a:r>
              <a:rPr lang="en-US" dirty="0">
                <a:solidFill>
                  <a:srgbClr val="4590B8"/>
                </a:solidFill>
              </a:rPr>
              <a:t>weights and biases</a:t>
            </a:r>
            <a:r>
              <a:rPr lang="en-US" dirty="0">
                <a:solidFill>
                  <a:schemeClr val="tx2"/>
                </a:solidFill>
              </a:rPr>
              <a:t>, supports the modelling.</a:t>
            </a:r>
          </a:p>
          <a:p>
            <a:pPr marL="0" indent="0">
              <a:buNone/>
            </a:pPr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Once the neural network is set up a </a:t>
            </a:r>
            <a:r>
              <a:rPr lang="en-US" dirty="0">
                <a:solidFill>
                  <a:srgbClr val="4590B8"/>
                </a:solidFill>
              </a:rPr>
              <a:t>training process</a:t>
            </a:r>
            <a:r>
              <a:rPr lang="en-US" dirty="0">
                <a:solidFill>
                  <a:schemeClr val="tx2"/>
                </a:solidFill>
              </a:rPr>
              <a:t> starts using a large dataset of correctly labelled input data.</a:t>
            </a:r>
          </a:p>
          <a:p>
            <a:pPr marL="0" indent="0">
              <a:buNone/>
            </a:pPr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During the training, weights and biases are constantly modified to adapt the output to be as closer as possible to the correct label </a:t>
            </a:r>
            <a:r>
              <a:rPr lang="en-US" dirty="0" err="1">
                <a:solidFill>
                  <a:schemeClr val="tx2"/>
                </a:solidFill>
              </a:rPr>
              <a:t>minimising</a:t>
            </a:r>
            <a:r>
              <a:rPr lang="en-US" dirty="0">
                <a:solidFill>
                  <a:schemeClr val="tx2"/>
                </a:solidFill>
              </a:rPr>
              <a:t> an </a:t>
            </a:r>
            <a:r>
              <a:rPr lang="en-US" dirty="0">
                <a:solidFill>
                  <a:srgbClr val="4590B8"/>
                </a:solidFill>
              </a:rPr>
              <a:t>error function</a:t>
            </a:r>
            <a:r>
              <a:rPr lang="en-US" dirty="0">
                <a:solidFill>
                  <a:schemeClr val="tx2"/>
                </a:solidFill>
              </a:rPr>
              <a:t>.</a:t>
            </a:r>
            <a:endParaRPr lang="it-IT" dirty="0">
              <a:solidFill>
                <a:schemeClr val="tx2"/>
              </a:solidFill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30E1189-6D8D-47E4-B620-A8CE24692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434" y="2815739"/>
            <a:ext cx="4225939" cy="358915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142BEC0-075C-4294-AB4D-83941CE070F2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23/32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CAB8686-08F3-4B76-9ACC-C07623ADF75B}"/>
              </a:ext>
            </a:extLst>
          </p:cNvPr>
          <p:cNvSpPr txBox="1"/>
          <p:nvPr/>
        </p:nvSpPr>
        <p:spPr>
          <a:xfrm>
            <a:off x="2842357" y="6419438"/>
            <a:ext cx="6765877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effectLst/>
              </a:rPr>
              <a:t>C.M. Bishop, “Pattern recognition and machine learning”, Springer, 2006</a:t>
            </a:r>
            <a:endParaRPr lang="it-IT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4826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88976F-99E8-4AAA-8C76-50B649C68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Neural</a:t>
            </a:r>
            <a:r>
              <a:rPr lang="it-IT" dirty="0"/>
              <a:t>-network </a:t>
            </a:r>
            <a:r>
              <a:rPr lang="it-IT" dirty="0" err="1"/>
              <a:t>basics</a:t>
            </a:r>
            <a:r>
              <a:rPr lang="it-IT" dirty="0"/>
              <a:t> - </a:t>
            </a:r>
            <a:r>
              <a:rPr lang="it-IT" dirty="0" err="1"/>
              <a:t>Convolution</a:t>
            </a:r>
            <a:r>
              <a:rPr lang="it-IT" dirty="0"/>
              <a:t> </a:t>
            </a:r>
            <a:r>
              <a:rPr lang="it-IT" dirty="0" err="1"/>
              <a:t>layer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B027087-08DC-4D3D-A356-0B1436882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975348"/>
          </a:xfrm>
        </p:spPr>
        <p:txBody>
          <a:bodyPr anchor="t"/>
          <a:lstStyle/>
          <a:p>
            <a:pPr marL="0" indent="0">
              <a:buNone/>
            </a:pPr>
            <a:r>
              <a:rPr lang="en-US" dirty="0"/>
              <a:t>A convolution is an application of a </a:t>
            </a:r>
            <a:r>
              <a:rPr lang="en-US" dirty="0">
                <a:solidFill>
                  <a:srgbClr val="4590B8"/>
                </a:solidFill>
              </a:rPr>
              <a:t>filter</a:t>
            </a:r>
            <a:r>
              <a:rPr lang="en-US" dirty="0"/>
              <a:t> to an input that results in an activation. </a:t>
            </a:r>
          </a:p>
          <a:p>
            <a:pPr marL="0" indent="0">
              <a:buNone/>
            </a:pPr>
            <a:r>
              <a:rPr lang="en-US" dirty="0"/>
              <a:t>This application to the whole input data results in a </a:t>
            </a:r>
            <a:r>
              <a:rPr lang="en-US" dirty="0">
                <a:solidFill>
                  <a:srgbClr val="4590B8"/>
                </a:solidFill>
              </a:rPr>
              <a:t>feature map </a:t>
            </a:r>
            <a:r>
              <a:rPr lang="en-US" dirty="0"/>
              <a:t>indicating locations and intensities of detected features.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Mathematically the activation value 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Where D</a:t>
            </a:r>
            <a:r>
              <a:rPr lang="en-US" baseline="-25000" dirty="0"/>
              <a:t>K</a:t>
            </a:r>
            <a:r>
              <a:rPr lang="en-US" dirty="0"/>
              <a:t> is the dimension of the kernel </a:t>
            </a:r>
          </a:p>
          <a:p>
            <a:pPr marL="0" indent="0">
              <a:buNone/>
            </a:pPr>
            <a:r>
              <a:rPr lang="en-US" dirty="0"/>
              <a:t>and b is the bias value.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49F0736-5650-48C5-824C-6432DD102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302" y="3429000"/>
            <a:ext cx="6183086" cy="291039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3F0BDD3-33E5-4061-BD4D-EDE79C27A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434" y="4137689"/>
            <a:ext cx="2833441" cy="10138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E9046F7-30DE-4FAE-A571-FE6946688347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24/32</a:t>
            </a:r>
          </a:p>
        </p:txBody>
      </p:sp>
    </p:spTree>
    <p:extLst>
      <p:ext uri="{BB962C8B-B14F-4D97-AF65-F5344CB8AC3E}">
        <p14:creationId xmlns:p14="http://schemas.microsoft.com/office/powerpoint/2010/main" val="11218607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4CA784-CC6F-41C2-BCEC-4E995D707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it-IT" dirty="0"/>
              <a:t>Data </a:t>
            </a:r>
            <a:r>
              <a:rPr lang="it-IT" dirty="0" err="1"/>
              <a:t>preparation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2E943AC-BD6B-4887-AE85-0B3891E209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0" r="160"/>
          <a:stretch/>
        </p:blipFill>
        <p:spPr>
          <a:xfrm>
            <a:off x="6166463" y="3028793"/>
            <a:ext cx="5232379" cy="336177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FB16A123-2B9C-483A-8343-0154CA23B3E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5" r="75"/>
          <a:stretch/>
        </p:blipFill>
        <p:spPr>
          <a:xfrm>
            <a:off x="757638" y="3028793"/>
            <a:ext cx="5232379" cy="336177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CF495C1-DC30-4DE2-9408-A4AD85F70E8E}"/>
              </a:ext>
            </a:extLst>
          </p:cNvPr>
          <p:cNvSpPr txBox="1"/>
          <p:nvPr/>
        </p:nvSpPr>
        <p:spPr>
          <a:xfrm>
            <a:off x="1558834" y="3429000"/>
            <a:ext cx="137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Photon</a:t>
            </a:r>
            <a:endParaRPr lang="it-IT" dirty="0">
              <a:solidFill>
                <a:srgbClr val="FF0000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20BDFE6-664F-4742-93A4-B1EC54554DA5}"/>
              </a:ext>
            </a:extLst>
          </p:cNvPr>
          <p:cNvSpPr txBox="1"/>
          <p:nvPr/>
        </p:nvSpPr>
        <p:spPr>
          <a:xfrm>
            <a:off x="6943613" y="3429000"/>
            <a:ext cx="1660456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Neutral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pion</a:t>
            </a:r>
            <a:endParaRPr lang="it-IT" dirty="0">
              <a:solidFill>
                <a:srgbClr val="FF0000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C1DFA8-BCEA-49D8-BCA1-5496DB60F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170542" cy="421006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/>
              <a:t>The input of a Convolutional Neural Network (CNN) has to be a matrix with small values ranging between 0 and 1.</a:t>
            </a:r>
            <a:br>
              <a:rPr lang="en-US" dirty="0"/>
            </a:br>
            <a:r>
              <a:rPr lang="en-US" dirty="0"/>
              <a:t>A matrix representation of the data is obtained through a binning.</a:t>
            </a:r>
            <a:br>
              <a:rPr lang="en-US" dirty="0"/>
            </a:br>
            <a:r>
              <a:rPr lang="en-US" dirty="0"/>
              <a:t>For each event two matrices of the same size are obtained from Cherenkov and scintillation signals. </a:t>
            </a: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0BE5AF7-E620-4ABF-AFDC-C538E84F6FC8}"/>
              </a:ext>
            </a:extLst>
          </p:cNvPr>
          <p:cNvSpPr txBox="1"/>
          <p:nvPr/>
        </p:nvSpPr>
        <p:spPr>
          <a:xfrm>
            <a:off x="3373827" y="5619206"/>
            <a:ext cx="1902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Cherenkov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ED7B9D1-F2C4-4AD0-A61B-A4DE2CAD1BA9}"/>
              </a:ext>
            </a:extLst>
          </p:cNvPr>
          <p:cNvSpPr txBox="1"/>
          <p:nvPr/>
        </p:nvSpPr>
        <p:spPr>
          <a:xfrm>
            <a:off x="8782652" y="5619206"/>
            <a:ext cx="1902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Cherenkov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7E0BE73-ADB7-41EF-9B47-ACDBDF9C4ADD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25/32</a:t>
            </a:r>
          </a:p>
        </p:txBody>
      </p:sp>
    </p:spTree>
    <p:extLst>
      <p:ext uri="{BB962C8B-B14F-4D97-AF65-F5344CB8AC3E}">
        <p14:creationId xmlns:p14="http://schemas.microsoft.com/office/powerpoint/2010/main" val="29393180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17AC11-BE99-494C-9F5F-A6143AADB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Neural</a:t>
            </a:r>
            <a:r>
              <a:rPr lang="it-IT" dirty="0"/>
              <a:t>-network </a:t>
            </a:r>
            <a:r>
              <a:rPr lang="en-US" dirty="0"/>
              <a:t>structures - VGG Network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815D2D-5314-48BE-83E5-30B19A9B9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VGGNet</a:t>
            </a:r>
            <a:r>
              <a:rPr lang="en-US" dirty="0"/>
              <a:t> structure is a neural network concept introduced in 2015.</a:t>
            </a:r>
          </a:p>
          <a:p>
            <a:pPr marL="0" indent="0">
              <a:buNone/>
            </a:pPr>
            <a:r>
              <a:rPr lang="en-US" dirty="0"/>
              <a:t>The structure consists in groups of convolutional layers with </a:t>
            </a:r>
            <a:r>
              <a:rPr lang="en-US" dirty="0">
                <a:solidFill>
                  <a:srgbClr val="4590B8"/>
                </a:solidFill>
              </a:rPr>
              <a:t>small kernel size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These approximate larger filters with higher trainable parameters (i.e.  more pattern recognition possibilities).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203C1C3-8DFC-4E7E-BFAA-B705FD060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987" y="3563259"/>
            <a:ext cx="8456023" cy="259258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40858482-CDEE-4565-A7E8-EA68C7087F99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26/32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2C0BD08-78C6-4F2E-BADE-9A0BF38F746B}"/>
              </a:ext>
            </a:extLst>
          </p:cNvPr>
          <p:cNvSpPr txBox="1"/>
          <p:nvPr/>
        </p:nvSpPr>
        <p:spPr>
          <a:xfrm>
            <a:off x="2768988" y="6071962"/>
            <a:ext cx="6654019" cy="73866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it-IT" sz="1400" dirty="0">
                <a:solidFill>
                  <a:schemeClr val="tx2"/>
                </a:solidFill>
                <a:effectLst/>
              </a:rPr>
              <a:t>Karen </a:t>
            </a:r>
            <a:r>
              <a:rPr lang="it-IT" sz="1400" dirty="0" err="1">
                <a:solidFill>
                  <a:schemeClr val="tx2"/>
                </a:solidFill>
                <a:effectLst/>
              </a:rPr>
              <a:t>Simonyan</a:t>
            </a:r>
            <a:r>
              <a:rPr lang="it-IT" sz="1400" dirty="0">
                <a:solidFill>
                  <a:schemeClr val="tx2"/>
                </a:solidFill>
                <a:effectLst/>
              </a:rPr>
              <a:t> and Andrew </a:t>
            </a:r>
            <a:r>
              <a:rPr lang="it-IT" sz="1400" dirty="0" err="1">
                <a:solidFill>
                  <a:schemeClr val="tx2"/>
                </a:solidFill>
                <a:effectLst/>
              </a:rPr>
              <a:t>Zisserman</a:t>
            </a:r>
            <a:r>
              <a:rPr lang="it-IT" sz="1400" dirty="0">
                <a:solidFill>
                  <a:schemeClr val="tx2"/>
                </a:solidFill>
                <a:effectLst/>
              </a:rPr>
              <a:t>,</a:t>
            </a:r>
          </a:p>
          <a:p>
            <a:pPr algn="ctr"/>
            <a:r>
              <a:rPr lang="en-US" sz="1400" dirty="0">
                <a:solidFill>
                  <a:schemeClr val="tx2"/>
                </a:solidFill>
                <a:effectLst/>
              </a:rPr>
              <a:t>“</a:t>
            </a:r>
            <a:r>
              <a:rPr lang="it-IT" sz="1400" dirty="0" err="1">
                <a:solidFill>
                  <a:schemeClr val="tx2"/>
                </a:solidFill>
                <a:effectLst/>
              </a:rPr>
              <a:t>Very</a:t>
            </a:r>
            <a:r>
              <a:rPr lang="it-IT" sz="1400" dirty="0">
                <a:solidFill>
                  <a:schemeClr val="tx2"/>
                </a:solidFill>
                <a:effectLst/>
              </a:rPr>
              <a:t> Deep </a:t>
            </a:r>
            <a:r>
              <a:rPr lang="it-IT" sz="1400" dirty="0" err="1">
                <a:solidFill>
                  <a:schemeClr val="tx2"/>
                </a:solidFill>
                <a:effectLst/>
              </a:rPr>
              <a:t>Convolutional</a:t>
            </a:r>
            <a:r>
              <a:rPr lang="it-IT" sz="1400" dirty="0">
                <a:solidFill>
                  <a:schemeClr val="tx2"/>
                </a:solidFill>
                <a:effectLst/>
              </a:rPr>
              <a:t> Networks for Large-Scale Image </a:t>
            </a:r>
            <a:r>
              <a:rPr lang="it-IT" sz="1400" dirty="0" err="1">
                <a:solidFill>
                  <a:schemeClr val="tx2"/>
                </a:solidFill>
                <a:effectLst/>
              </a:rPr>
              <a:t>Recognition</a:t>
            </a:r>
            <a:r>
              <a:rPr lang="en-US" sz="1400" dirty="0">
                <a:solidFill>
                  <a:schemeClr val="tx2"/>
                </a:solidFill>
                <a:effectLst/>
              </a:rPr>
              <a:t>”</a:t>
            </a:r>
            <a:r>
              <a:rPr lang="it-IT" sz="1400" dirty="0">
                <a:solidFill>
                  <a:schemeClr val="tx2"/>
                </a:solidFill>
              </a:rPr>
              <a:t>,</a:t>
            </a:r>
            <a:r>
              <a:rPr lang="it-IT" sz="1400" dirty="0">
                <a:solidFill>
                  <a:schemeClr val="tx2"/>
                </a:solidFill>
                <a:effectLst/>
              </a:rPr>
              <a:t> arXiv:1409.1556v6, 2015</a:t>
            </a:r>
            <a:endParaRPr lang="it-IT" sz="1400" dirty="0">
              <a:solidFill>
                <a:schemeClr val="tx2"/>
              </a:solidFill>
            </a:endParaRP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3C533E7F-D372-4F63-B95B-8E594CDD4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58798"/>
            <a:ext cx="1776357" cy="99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4134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9D70F5-C528-42E3-85D9-34610E0B9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Neural</a:t>
            </a:r>
            <a:r>
              <a:rPr lang="it-IT" dirty="0"/>
              <a:t>-network </a:t>
            </a:r>
            <a:r>
              <a:rPr lang="en-US" dirty="0"/>
              <a:t>structures - Residual Network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76D928-3BE8-4848-8FC1-663698F7E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 err="1"/>
              <a:t>ResNet</a:t>
            </a:r>
            <a:r>
              <a:rPr lang="en-US" dirty="0"/>
              <a:t> is another innovative concept of CNN introduced in 2016.</a:t>
            </a:r>
          </a:p>
          <a:p>
            <a:pPr marL="0" indent="0">
              <a:buNone/>
            </a:pPr>
            <a:r>
              <a:rPr lang="en-US" dirty="0"/>
              <a:t>The structure is composed by </a:t>
            </a:r>
            <a:r>
              <a:rPr lang="en-US" dirty="0">
                <a:solidFill>
                  <a:srgbClr val="4590B8"/>
                </a:solidFill>
              </a:rPr>
              <a:t>small-kernel convolutional layers</a:t>
            </a:r>
            <a:r>
              <a:rPr lang="en-US" dirty="0"/>
              <a:t>, as in </a:t>
            </a:r>
            <a:r>
              <a:rPr lang="en-US" dirty="0" err="1"/>
              <a:t>VGGNet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They are divided in </a:t>
            </a:r>
            <a:r>
              <a:rPr lang="en-US" dirty="0">
                <a:solidFill>
                  <a:srgbClr val="4590B8"/>
                </a:solidFill>
              </a:rPr>
              <a:t>residual blocks </a:t>
            </a:r>
            <a:r>
              <a:rPr lang="en-US" dirty="0"/>
              <a:t>and the input of each block is the sum of the input and the output of the previous block.</a:t>
            </a: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57592C2-F7AB-48F2-AAAF-33F81CF0F4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289249" y="3563259"/>
            <a:ext cx="7613499" cy="259258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39BD301-413B-4703-87EA-8145F3A78F86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27/32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C474920-500B-4829-95AB-3CF474EECA72}"/>
              </a:ext>
            </a:extLst>
          </p:cNvPr>
          <p:cNvSpPr txBox="1"/>
          <p:nvPr/>
        </p:nvSpPr>
        <p:spPr>
          <a:xfrm>
            <a:off x="3858061" y="6029758"/>
            <a:ext cx="4475874" cy="73866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it-IT" sz="1400" dirty="0" err="1">
                <a:solidFill>
                  <a:schemeClr val="tx2"/>
                </a:solidFill>
                <a:effectLst/>
              </a:rPr>
              <a:t>Kaiming</a:t>
            </a:r>
            <a:r>
              <a:rPr lang="it-IT" sz="1400" dirty="0">
                <a:solidFill>
                  <a:schemeClr val="tx2"/>
                </a:solidFill>
              </a:rPr>
              <a:t> </a:t>
            </a:r>
            <a:r>
              <a:rPr lang="it-IT" sz="1400" dirty="0">
                <a:solidFill>
                  <a:schemeClr val="tx2"/>
                </a:solidFill>
                <a:effectLst/>
              </a:rPr>
              <a:t>He et al.,</a:t>
            </a:r>
          </a:p>
          <a:p>
            <a:pPr algn="ctr"/>
            <a:r>
              <a:rPr lang="en-US" sz="1400" dirty="0">
                <a:solidFill>
                  <a:schemeClr val="tx2"/>
                </a:solidFill>
                <a:effectLst/>
              </a:rPr>
              <a:t>“Deep Residual Learning for Image Recognition”</a:t>
            </a:r>
            <a:r>
              <a:rPr lang="it-IT" sz="1400" dirty="0">
                <a:solidFill>
                  <a:schemeClr val="tx2"/>
                </a:solidFill>
              </a:rPr>
              <a:t>,</a:t>
            </a:r>
            <a:r>
              <a:rPr lang="it-IT" sz="1400" dirty="0">
                <a:solidFill>
                  <a:schemeClr val="tx2"/>
                </a:solidFill>
                <a:effectLst/>
              </a:rPr>
              <a:t> </a:t>
            </a:r>
          </a:p>
          <a:p>
            <a:pPr algn="ctr"/>
            <a:r>
              <a:rPr lang="it-IT" sz="1400" dirty="0">
                <a:solidFill>
                  <a:schemeClr val="tx2"/>
                </a:solidFill>
                <a:effectLst/>
              </a:rPr>
              <a:t>arXiv:512.03385v1, 2016</a:t>
            </a:r>
            <a:endParaRPr lang="it-IT" sz="1400" dirty="0">
              <a:solidFill>
                <a:schemeClr val="tx2"/>
              </a:solidFill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F26576B-2B9B-4EC0-BF4B-77802191A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58798"/>
            <a:ext cx="1776357" cy="99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3250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924A67-60F8-469C-900E-BF519F313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Neural</a:t>
            </a:r>
            <a:r>
              <a:rPr lang="it-IT" dirty="0"/>
              <a:t>-network </a:t>
            </a:r>
            <a:r>
              <a:rPr lang="it-IT" dirty="0" err="1"/>
              <a:t>results</a:t>
            </a:r>
            <a:r>
              <a:rPr lang="it-IT" dirty="0"/>
              <a:t> - </a:t>
            </a:r>
            <a:r>
              <a:rPr lang="it-IT" dirty="0" err="1"/>
              <a:t>ACcuracy</a:t>
            </a:r>
            <a:endParaRPr lang="it-IT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245CD580-ADD2-4C37-A145-AFAC3BD396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0000" y="3060000"/>
            <a:ext cx="4799999" cy="3600000"/>
          </a:xfr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9A451758-B7EE-4770-B102-21E400106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00" y="3060000"/>
            <a:ext cx="4800000" cy="360000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F197A0D-027D-4930-A15F-CD3544DA2818}"/>
              </a:ext>
            </a:extLst>
          </p:cNvPr>
          <p:cNvSpPr txBox="1"/>
          <p:nvPr/>
        </p:nvSpPr>
        <p:spPr>
          <a:xfrm>
            <a:off x="4305723" y="5486399"/>
            <a:ext cx="105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4590B8"/>
                </a:solidFill>
              </a:rPr>
              <a:t>VGGNet</a:t>
            </a:r>
            <a:endParaRPr lang="it-IT" dirty="0">
              <a:solidFill>
                <a:srgbClr val="4590B8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E68DBD5-D01E-4BBE-8AAB-C46CCA8B2918}"/>
              </a:ext>
            </a:extLst>
          </p:cNvPr>
          <p:cNvSpPr txBox="1"/>
          <p:nvPr/>
        </p:nvSpPr>
        <p:spPr>
          <a:xfrm>
            <a:off x="9520317" y="5486399"/>
            <a:ext cx="105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4590B8"/>
                </a:solidFill>
              </a:rPr>
              <a:t>ResNet</a:t>
            </a:r>
            <a:endParaRPr lang="it-IT" dirty="0">
              <a:solidFill>
                <a:srgbClr val="4590B8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8892409E-2EA0-49B6-9B67-F9B73A547479}"/>
                  </a:ext>
                </a:extLst>
              </p:cNvPr>
              <p:cNvSpPr txBox="1"/>
              <p:nvPr/>
            </p:nvSpPr>
            <p:spPr>
              <a:xfrm>
                <a:off x="581192" y="2083324"/>
                <a:ext cx="11029616" cy="11188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4590B8"/>
                    </a:solidFill>
                  </a:rPr>
                  <a:t>Accuracy</a:t>
                </a:r>
                <a:r>
                  <a:rPr lang="en-US" dirty="0">
                    <a:solidFill>
                      <a:schemeClr val="tx2"/>
                    </a:solidFill>
                  </a:rPr>
                  <a:t>: the classic probability associated to the correct label prediction from Neural Networks.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rgbClr val="4590B8"/>
                          </a:solidFill>
                          <a:latin typeface="Cambria Math" panose="02040503050406030204" pitchFamily="18" charset="0"/>
                        </a:rPr>
                        <m:t>𝑎𝑐𝑐</m:t>
                      </m:r>
                      <m:r>
                        <a:rPr lang="en-US" i="0" dirty="0" smtClean="0">
                          <a:solidFill>
                            <a:srgbClr val="4590B8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 smtClean="0">
                              <a:solidFill>
                                <a:srgbClr val="4590B8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dirty="0" smtClean="0">
                                  <a:solidFill>
                                    <a:srgbClr val="4590B8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solidFill>
                                    <a:srgbClr val="4590B8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i="1" dirty="0" smtClean="0">
                                  <a:solidFill>
                                    <a:srgbClr val="4590B8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num>
                        <m:den>
                          <m:r>
                            <a:rPr lang="en-US" i="1" dirty="0" smtClean="0">
                              <a:solidFill>
                                <a:srgbClr val="4590B8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</m:oMath>
                  </m:oMathPara>
                </a14:m>
                <a:endParaRPr lang="en-US" dirty="0">
                  <a:solidFill>
                    <a:srgbClr val="4590B8"/>
                  </a:solidFill>
                </a:endParaRPr>
              </a:p>
              <a:p>
                <a:r>
                  <a:rPr lang="en-US" dirty="0">
                    <a:solidFill>
                      <a:schemeClr val="tx2"/>
                    </a:solidFill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2"/>
                    </a:solidFill>
                  </a:rPr>
                  <a:t> is the number of correct predictions and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>
                    <a:solidFill>
                      <a:schemeClr val="tx2"/>
                    </a:solidFill>
                  </a:rPr>
                  <a:t> is the total number of predictions.</a:t>
                </a:r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8892409E-2EA0-49B6-9B67-F9B73A5474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2083324"/>
                <a:ext cx="11029616" cy="1118896"/>
              </a:xfrm>
              <a:prstGeom prst="rect">
                <a:avLst/>
              </a:prstGeom>
              <a:blipFill>
                <a:blip r:embed="rId4"/>
                <a:stretch>
                  <a:fillRect l="-442" t="-3279" b="-819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uppo 13">
            <a:extLst>
              <a:ext uri="{FF2B5EF4-FFF2-40B4-BE49-F238E27FC236}">
                <a16:creationId xmlns:a16="http://schemas.microsoft.com/office/drawing/2014/main" id="{6B0D71D2-E932-49B7-8B0F-96D7E5A4498D}"/>
              </a:ext>
            </a:extLst>
          </p:cNvPr>
          <p:cNvGrpSpPr/>
          <p:nvPr/>
        </p:nvGrpSpPr>
        <p:grpSpPr>
          <a:xfrm>
            <a:off x="3206622" y="6363091"/>
            <a:ext cx="799771" cy="276999"/>
            <a:chOff x="3206622" y="6363091"/>
            <a:chExt cx="799771" cy="276999"/>
          </a:xfrm>
        </p:grpSpPr>
        <p:sp>
          <p:nvSpPr>
            <p:cNvPr id="13" name="Rettangolo 12">
              <a:extLst>
                <a:ext uri="{FF2B5EF4-FFF2-40B4-BE49-F238E27FC236}">
                  <a16:creationId xmlns:a16="http://schemas.microsoft.com/office/drawing/2014/main" id="{6E4227D0-47F6-4802-B676-3050735D31AE}"/>
                </a:ext>
              </a:extLst>
            </p:cNvPr>
            <p:cNvSpPr/>
            <p:nvPr/>
          </p:nvSpPr>
          <p:spPr>
            <a:xfrm>
              <a:off x="3206622" y="6422180"/>
              <a:ext cx="546754" cy="217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C8E4DD9-03ED-4BBF-8237-E7B4807F0893}"/>
                </a:ext>
              </a:extLst>
            </p:cNvPr>
            <p:cNvSpPr txBox="1"/>
            <p:nvPr/>
          </p:nvSpPr>
          <p:spPr>
            <a:xfrm>
              <a:off x="3233395" y="6363091"/>
              <a:ext cx="7729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Epochs</a:t>
              </a:r>
              <a:endParaRPr lang="it-IT" sz="1200" dirty="0"/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07ECC129-50BE-4A43-8D56-42272385B7B4}"/>
              </a:ext>
            </a:extLst>
          </p:cNvPr>
          <p:cNvGrpSpPr/>
          <p:nvPr/>
        </p:nvGrpSpPr>
        <p:grpSpPr>
          <a:xfrm>
            <a:off x="8449496" y="6363091"/>
            <a:ext cx="799771" cy="276999"/>
            <a:chOff x="3206622" y="6363091"/>
            <a:chExt cx="799771" cy="276999"/>
          </a:xfrm>
        </p:grpSpPr>
        <p:sp>
          <p:nvSpPr>
            <p:cNvPr id="16" name="Rettangolo 15">
              <a:extLst>
                <a:ext uri="{FF2B5EF4-FFF2-40B4-BE49-F238E27FC236}">
                  <a16:creationId xmlns:a16="http://schemas.microsoft.com/office/drawing/2014/main" id="{7C92B7EE-296E-49AD-8C1D-72EEA6A46362}"/>
                </a:ext>
              </a:extLst>
            </p:cNvPr>
            <p:cNvSpPr/>
            <p:nvPr/>
          </p:nvSpPr>
          <p:spPr>
            <a:xfrm>
              <a:off x="3206622" y="6422180"/>
              <a:ext cx="546754" cy="217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DF0F16CB-09CE-4C28-AC23-78328C5B2466}"/>
                </a:ext>
              </a:extLst>
            </p:cNvPr>
            <p:cNvSpPr txBox="1"/>
            <p:nvPr/>
          </p:nvSpPr>
          <p:spPr>
            <a:xfrm>
              <a:off x="3233395" y="6363091"/>
              <a:ext cx="7729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Epochs</a:t>
              </a:r>
              <a:endParaRPr lang="it-IT" sz="1200" dirty="0"/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A83FA770-CBD2-40C3-BC5E-D39461A58748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28/32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1DF85416-0649-4E4B-8124-E5C24BB8CAE8}"/>
              </a:ext>
            </a:extLst>
          </p:cNvPr>
          <p:cNvSpPr/>
          <p:nvPr/>
        </p:nvSpPr>
        <p:spPr>
          <a:xfrm>
            <a:off x="4630582" y="5899359"/>
            <a:ext cx="684368" cy="281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BDCCB64-5EB7-4273-9C20-977BCAE0DA74}"/>
              </a:ext>
            </a:extLst>
          </p:cNvPr>
          <p:cNvSpPr txBox="1"/>
          <p:nvPr/>
        </p:nvSpPr>
        <p:spPr>
          <a:xfrm>
            <a:off x="4521725" y="5840247"/>
            <a:ext cx="1058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Training set</a:t>
            </a:r>
          </a:p>
          <a:p>
            <a:r>
              <a:rPr lang="it-IT" sz="1000" dirty="0" err="1"/>
              <a:t>Validation</a:t>
            </a:r>
            <a:r>
              <a:rPr lang="it-IT" sz="1000" dirty="0"/>
              <a:t> set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8E65A50A-101E-424E-B086-2DB24EDA4D85}"/>
              </a:ext>
            </a:extLst>
          </p:cNvPr>
          <p:cNvSpPr/>
          <p:nvPr/>
        </p:nvSpPr>
        <p:spPr>
          <a:xfrm>
            <a:off x="9864737" y="5899895"/>
            <a:ext cx="684368" cy="281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A6554F64-4623-41E9-ADA7-6275E07F67B8}"/>
              </a:ext>
            </a:extLst>
          </p:cNvPr>
          <p:cNvSpPr txBox="1"/>
          <p:nvPr/>
        </p:nvSpPr>
        <p:spPr>
          <a:xfrm>
            <a:off x="9750601" y="5840247"/>
            <a:ext cx="1058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Training set</a:t>
            </a:r>
          </a:p>
          <a:p>
            <a:r>
              <a:rPr lang="it-IT" sz="1000" dirty="0" err="1"/>
              <a:t>Validation</a:t>
            </a:r>
            <a:r>
              <a:rPr lang="it-IT" sz="1000" dirty="0"/>
              <a:t> set</a:t>
            </a:r>
          </a:p>
        </p:txBody>
      </p:sp>
    </p:spTree>
    <p:extLst>
      <p:ext uri="{BB962C8B-B14F-4D97-AF65-F5344CB8AC3E}">
        <p14:creationId xmlns:p14="http://schemas.microsoft.com/office/powerpoint/2010/main" val="22629244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DA72ECBF-B2DB-41E9-9E41-F1376BE73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698" y="2477604"/>
            <a:ext cx="5743301" cy="367823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02924A67-60F8-469C-900E-BF519F313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ROC curve</a:t>
            </a:r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9D957006-6C0F-4133-A429-54F7B6148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743302" cy="4315554"/>
          </a:xfrm>
        </p:spPr>
        <p:txBody>
          <a:bodyPr/>
          <a:lstStyle/>
          <a:p>
            <a:r>
              <a:rPr lang="en-US" dirty="0"/>
              <a:t>Distribution of activation values associated to the neuron labelling </a:t>
            </a:r>
            <a:r>
              <a:rPr lang="el-GR" dirty="0"/>
              <a:t>π</a:t>
            </a:r>
            <a:r>
              <a:rPr lang="en-US" baseline="30000" dirty="0"/>
              <a:t>0</a:t>
            </a:r>
            <a:r>
              <a:rPr lang="en-US" dirty="0"/>
              <a:t> events.</a:t>
            </a:r>
          </a:p>
          <a:p>
            <a:r>
              <a:rPr lang="en-US" dirty="0"/>
              <a:t>Two groups are separated depending on the true particle producing the </a:t>
            </a:r>
            <a:r>
              <a:rPr lang="en-US" dirty="0" err="1"/>
              <a:t>analysed</a:t>
            </a:r>
            <a:r>
              <a:rPr lang="en-US" dirty="0"/>
              <a:t> event.</a:t>
            </a:r>
          </a:p>
          <a:p>
            <a:r>
              <a:rPr lang="en-US" dirty="0"/>
              <a:t>The ideal distribution have only two bins populated: </a:t>
            </a:r>
          </a:p>
          <a:p>
            <a:pPr lvl="1"/>
            <a:r>
              <a:rPr lang="en-US" dirty="0"/>
              <a:t>The 0-value bin for </a:t>
            </a:r>
            <a:r>
              <a:rPr lang="en-US" dirty="0">
                <a:solidFill>
                  <a:srgbClr val="FF0000"/>
                </a:solidFill>
              </a:rPr>
              <a:t>photon events</a:t>
            </a:r>
          </a:p>
          <a:p>
            <a:pPr lvl="1"/>
            <a:r>
              <a:rPr lang="en-US" dirty="0"/>
              <a:t>The 1-value bin for </a:t>
            </a:r>
            <a:r>
              <a:rPr lang="en-US" dirty="0">
                <a:solidFill>
                  <a:srgbClr val="00B050"/>
                </a:solidFill>
              </a:rPr>
              <a:t>neutral pion events</a:t>
            </a:r>
          </a:p>
          <a:p>
            <a:r>
              <a:rPr lang="en-US" dirty="0"/>
              <a:t>In 2-class classification tasks, the threshold to consider a neuron activated is set at 0.5 as default (in </a:t>
            </a:r>
            <a:r>
              <a:rPr lang="en-US" dirty="0" err="1"/>
              <a:t>Keras</a:t>
            </a:r>
            <a:r>
              <a:rPr lang="en-US" dirty="0"/>
              <a:t> library).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9D68E6A-F229-4451-8E95-CD8995C09F49}"/>
              </a:ext>
            </a:extLst>
          </p:cNvPr>
          <p:cNvSpPr txBox="1"/>
          <p:nvPr/>
        </p:nvSpPr>
        <p:spPr>
          <a:xfrm>
            <a:off x="7013542" y="3228945"/>
            <a:ext cx="4597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4590B8"/>
                </a:solidFill>
              </a:rPr>
              <a:t>VGGNet</a:t>
            </a:r>
            <a:endParaRPr lang="it-IT" sz="2000" dirty="0">
              <a:solidFill>
                <a:srgbClr val="4590B8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7B45037-385B-4331-A999-E37365AB0324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29/32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6D5123D-ECD2-4851-A567-BF0F996B3B35}"/>
              </a:ext>
            </a:extLst>
          </p:cNvPr>
          <p:cNvSpPr txBox="1"/>
          <p:nvPr/>
        </p:nvSpPr>
        <p:spPr>
          <a:xfrm>
            <a:off x="10034818" y="2859613"/>
            <a:ext cx="124291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1-80 GeV</a:t>
            </a:r>
          </a:p>
        </p:txBody>
      </p:sp>
    </p:spTree>
    <p:extLst>
      <p:ext uri="{BB962C8B-B14F-4D97-AF65-F5344CB8AC3E}">
        <p14:creationId xmlns:p14="http://schemas.microsoft.com/office/powerpoint/2010/main" val="809509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CD39B0-F8BB-4F15-9DB0-C4C453608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3102633"/>
            <a:ext cx="11029615" cy="1497507"/>
          </a:xfrm>
        </p:spPr>
        <p:txBody>
          <a:bodyPr/>
          <a:lstStyle/>
          <a:p>
            <a:r>
              <a:rPr lang="it-IT" cap="none" dirty="0"/>
              <a:t>Future </a:t>
            </a:r>
            <a:r>
              <a:rPr lang="it-IT" cap="none" dirty="0" err="1"/>
              <a:t>colliders</a:t>
            </a:r>
            <a:endParaRPr lang="it-IT" cap="none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C067219-ECB6-4816-B0A8-C90AC2024C96}"/>
              </a:ext>
            </a:extLst>
          </p:cNvPr>
          <p:cNvSpPr/>
          <p:nvPr/>
        </p:nvSpPr>
        <p:spPr>
          <a:xfrm>
            <a:off x="444616" y="4739780"/>
            <a:ext cx="11291581" cy="327171"/>
          </a:xfrm>
          <a:prstGeom prst="rect">
            <a:avLst/>
          </a:prstGeom>
          <a:solidFill>
            <a:srgbClr val="459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CD7893A-3F67-4A22-A446-D15995D7A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30982" y="629173"/>
            <a:ext cx="6305215" cy="3567035"/>
          </a:xfrm>
          <a:prstGeom prst="rect">
            <a:avLst/>
          </a:prstGeom>
          <a:ln>
            <a:noFill/>
          </a:ln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34200045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B418FDFF-5594-400E-B779-B001F313C913}"/>
              </a:ext>
            </a:extLst>
          </p:cNvPr>
          <p:cNvSpPr/>
          <p:nvPr/>
        </p:nvSpPr>
        <p:spPr>
          <a:xfrm>
            <a:off x="3495675" y="6267450"/>
            <a:ext cx="2343150" cy="378916"/>
          </a:xfrm>
          <a:prstGeom prst="rect">
            <a:avLst/>
          </a:prstGeom>
          <a:solidFill>
            <a:srgbClr val="459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00DA7E3E-A86E-43F5-8B01-CDD3959C0377}"/>
              </a:ext>
            </a:extLst>
          </p:cNvPr>
          <p:cNvSpPr/>
          <p:nvPr/>
        </p:nvSpPr>
        <p:spPr>
          <a:xfrm>
            <a:off x="6601103" y="6256867"/>
            <a:ext cx="2343150" cy="378916"/>
          </a:xfrm>
          <a:prstGeom prst="rect">
            <a:avLst/>
          </a:prstGeom>
          <a:solidFill>
            <a:srgbClr val="459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2924A67-60F8-469C-900E-BF519F313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ROC </a:t>
            </a:r>
            <a:r>
              <a:rPr lang="it-IT" dirty="0" err="1"/>
              <a:t>results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F8347E93-944D-482F-B097-C6E3E8231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8702" y="2144231"/>
            <a:ext cx="5743298" cy="3678238"/>
          </a:xfrm>
        </p:spPr>
      </p:pic>
      <p:sp>
        <p:nvSpPr>
          <p:cNvPr id="4" name="Segnaposto contenuto 8">
            <a:extLst>
              <a:ext uri="{FF2B5EF4-FFF2-40B4-BE49-F238E27FC236}">
                <a16:creationId xmlns:a16="http://schemas.microsoft.com/office/drawing/2014/main" id="{B5D62DE4-4B3E-47C2-89C6-0C6A6180AB1A}"/>
              </a:ext>
            </a:extLst>
          </p:cNvPr>
          <p:cNvSpPr txBox="1">
            <a:spLocks/>
          </p:cNvSpPr>
          <p:nvPr/>
        </p:nvSpPr>
        <p:spPr>
          <a:xfrm>
            <a:off x="581193" y="1847121"/>
            <a:ext cx="5867510" cy="44965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Changing the threshold value, the ROC curve is populated.</a:t>
            </a:r>
          </a:p>
          <a:p>
            <a:r>
              <a:rPr lang="it-IT" dirty="0" err="1"/>
              <a:t>Receiver</a:t>
            </a:r>
            <a:r>
              <a:rPr lang="it-IT" dirty="0"/>
              <a:t> Operating </a:t>
            </a:r>
            <a:r>
              <a:rPr lang="it-IT" dirty="0" err="1"/>
              <a:t>Characteristic</a:t>
            </a:r>
            <a:r>
              <a:rPr lang="it-IT" dirty="0"/>
              <a:t> curve:</a:t>
            </a:r>
            <a:endParaRPr lang="en-US" dirty="0"/>
          </a:p>
          <a:p>
            <a:pPr lvl="1"/>
            <a:r>
              <a:rPr lang="en-US" dirty="0"/>
              <a:t>x axis: efficiency in detecting a neutral pion</a:t>
            </a:r>
          </a:p>
          <a:p>
            <a:pPr lvl="1"/>
            <a:r>
              <a:rPr lang="en-US" dirty="0"/>
              <a:t>y axis: rejection of photon events</a:t>
            </a:r>
          </a:p>
          <a:p>
            <a:r>
              <a:rPr lang="en-US" dirty="0"/>
              <a:t>The ideal ROC curve passes on the point (1,1) that corresponds to the perfect efficiency and rejection conditions.</a:t>
            </a:r>
          </a:p>
        </p:txBody>
      </p: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57FF554B-B9D8-41EB-9B56-5E33821A6C03}"/>
              </a:ext>
            </a:extLst>
          </p:cNvPr>
          <p:cNvGrpSpPr/>
          <p:nvPr/>
        </p:nvGrpSpPr>
        <p:grpSpPr>
          <a:xfrm>
            <a:off x="10265789" y="2781300"/>
            <a:ext cx="509047" cy="2663956"/>
            <a:chOff x="10265789" y="3129699"/>
            <a:chExt cx="509047" cy="2648932"/>
          </a:xfrm>
        </p:grpSpPr>
        <p:cxnSp>
          <p:nvCxnSpPr>
            <p:cNvPr id="8" name="Connettore diritto 7">
              <a:extLst>
                <a:ext uri="{FF2B5EF4-FFF2-40B4-BE49-F238E27FC236}">
                  <a16:creationId xmlns:a16="http://schemas.microsoft.com/office/drawing/2014/main" id="{ACD3C082-759F-475E-A18F-8BFCABE3A5DC}"/>
                </a:ext>
              </a:extLst>
            </p:cNvPr>
            <p:cNvCxnSpPr>
              <a:cxnSpLocks/>
            </p:cNvCxnSpPr>
            <p:nvPr/>
          </p:nvCxnSpPr>
          <p:spPr>
            <a:xfrm>
              <a:off x="10265789" y="3129699"/>
              <a:ext cx="509047" cy="0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Connettore diritto 10">
              <a:extLst>
                <a:ext uri="{FF2B5EF4-FFF2-40B4-BE49-F238E27FC236}">
                  <a16:creationId xmlns:a16="http://schemas.microsoft.com/office/drawing/2014/main" id="{B53D09F8-3DA0-443A-8AC8-01FECE31D914}"/>
                </a:ext>
              </a:extLst>
            </p:cNvPr>
            <p:cNvCxnSpPr>
              <a:cxnSpLocks/>
            </p:cNvCxnSpPr>
            <p:nvPr/>
          </p:nvCxnSpPr>
          <p:spPr>
            <a:xfrm>
              <a:off x="10774836" y="3129699"/>
              <a:ext cx="0" cy="2648932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F4DCBF2-05D2-4C1D-962B-8513ECC591C8}"/>
              </a:ext>
            </a:extLst>
          </p:cNvPr>
          <p:cNvSpPr txBox="1"/>
          <p:nvPr/>
        </p:nvSpPr>
        <p:spPr>
          <a:xfrm>
            <a:off x="981075" y="5876925"/>
            <a:ext cx="104108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tx2"/>
                </a:solidFill>
              </a:rPr>
              <a:t>The AUC (Area Under the ROC Curve) </a:t>
            </a:r>
            <a:r>
              <a:rPr lang="it-IT" dirty="0" err="1">
                <a:solidFill>
                  <a:schemeClr val="tx2"/>
                </a:solidFill>
              </a:rPr>
              <a:t>quantifies</a:t>
            </a:r>
            <a:r>
              <a:rPr lang="it-IT" dirty="0">
                <a:solidFill>
                  <a:schemeClr val="tx2"/>
                </a:solidFill>
              </a:rPr>
              <a:t> the </a:t>
            </a:r>
            <a:r>
              <a:rPr lang="it-IT" dirty="0" err="1">
                <a:solidFill>
                  <a:schemeClr val="tx2"/>
                </a:solidFill>
              </a:rPr>
              <a:t>quality</a:t>
            </a:r>
            <a:r>
              <a:rPr lang="it-IT" dirty="0">
                <a:solidFill>
                  <a:schemeClr val="tx2"/>
                </a:solidFill>
              </a:rPr>
              <a:t> of a NN  (1 </a:t>
            </a:r>
            <a:r>
              <a:rPr lang="it-IT" dirty="0" err="1">
                <a:solidFill>
                  <a:schemeClr val="tx2"/>
                </a:solidFill>
              </a:rPr>
              <a:t>is</a:t>
            </a:r>
            <a:r>
              <a:rPr lang="it-IT" dirty="0">
                <a:solidFill>
                  <a:schemeClr val="tx2"/>
                </a:solidFill>
              </a:rPr>
              <a:t> the </a:t>
            </a:r>
            <a:r>
              <a:rPr lang="it-IT" dirty="0" err="1">
                <a:solidFill>
                  <a:schemeClr val="tx2"/>
                </a:solidFill>
              </a:rPr>
              <a:t>ideal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value</a:t>
            </a:r>
            <a:r>
              <a:rPr lang="it-IT" dirty="0">
                <a:solidFill>
                  <a:schemeClr val="tx2"/>
                </a:solidFill>
              </a:rPr>
              <a:t>)</a:t>
            </a:r>
          </a:p>
          <a:p>
            <a:pPr algn="ctr"/>
            <a:endParaRPr lang="it-IT" sz="700" dirty="0">
              <a:solidFill>
                <a:schemeClr val="tx2"/>
              </a:solidFill>
            </a:endParaRPr>
          </a:p>
          <a:p>
            <a:pPr algn="ctr"/>
            <a:r>
              <a:rPr lang="it-IT" dirty="0" err="1">
                <a:solidFill>
                  <a:schemeClr val="bg1"/>
                </a:solidFill>
              </a:rPr>
              <a:t>VGGNet</a:t>
            </a:r>
            <a:r>
              <a:rPr lang="it-IT" dirty="0">
                <a:solidFill>
                  <a:schemeClr val="bg1"/>
                </a:solidFill>
              </a:rPr>
              <a:t> AUC: 0.9982			</a:t>
            </a:r>
            <a:r>
              <a:rPr lang="it-IT" dirty="0" err="1">
                <a:solidFill>
                  <a:schemeClr val="bg1"/>
                </a:solidFill>
              </a:rPr>
              <a:t>ResNet</a:t>
            </a:r>
            <a:r>
              <a:rPr lang="it-IT" dirty="0">
                <a:solidFill>
                  <a:schemeClr val="bg1"/>
                </a:solidFill>
              </a:rPr>
              <a:t> AUC: 0.9957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16A3018-CB9B-4154-89D4-A5018EB131CC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30/32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A47C860-A1AE-4C25-A77C-6E673A5D3D22}"/>
              </a:ext>
            </a:extLst>
          </p:cNvPr>
          <p:cNvSpPr txBox="1"/>
          <p:nvPr/>
        </p:nvSpPr>
        <p:spPr>
          <a:xfrm>
            <a:off x="10744610" y="2781299"/>
            <a:ext cx="400110" cy="1588448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it-IT" sz="1400" dirty="0">
                <a:solidFill>
                  <a:srgbClr val="3E82A6"/>
                </a:solidFill>
              </a:rPr>
              <a:t>IDEAL ROC CURVE</a:t>
            </a:r>
          </a:p>
        </p:txBody>
      </p:sp>
    </p:spTree>
    <p:extLst>
      <p:ext uri="{BB962C8B-B14F-4D97-AF65-F5344CB8AC3E}">
        <p14:creationId xmlns:p14="http://schemas.microsoft.com/office/powerpoint/2010/main" val="32257785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924A67-60F8-469C-900E-BF519F313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Neural</a:t>
            </a:r>
            <a:r>
              <a:rPr lang="it-IT" dirty="0"/>
              <a:t>-network </a:t>
            </a:r>
            <a:r>
              <a:rPr lang="it-IT" dirty="0" err="1"/>
              <a:t>results</a:t>
            </a:r>
            <a:r>
              <a:rPr lang="it-IT" dirty="0"/>
              <a:t> – </a:t>
            </a:r>
            <a:r>
              <a:rPr lang="it-IT" dirty="0" err="1"/>
              <a:t>confusion</a:t>
            </a:r>
            <a:r>
              <a:rPr lang="it-IT" dirty="0"/>
              <a:t> </a:t>
            </a:r>
            <a:r>
              <a:rPr lang="it-IT" dirty="0" err="1"/>
              <a:t>matrix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1BB619F-F69A-4432-9DAA-DAB510EE5C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12002" y="2729655"/>
            <a:ext cx="5240459" cy="3930345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66C7CA9-D8E8-4EBB-A9C4-549EEAD52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40" y="2729655"/>
            <a:ext cx="5240460" cy="393034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92ABD07-6668-4D0F-BD45-7EDC5A68AACA}"/>
              </a:ext>
            </a:extLst>
          </p:cNvPr>
          <p:cNvSpPr txBox="1"/>
          <p:nvPr/>
        </p:nvSpPr>
        <p:spPr>
          <a:xfrm>
            <a:off x="6532231" y="2830127"/>
            <a:ext cx="4799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 err="1">
                <a:solidFill>
                  <a:srgbClr val="4590B8"/>
                </a:solidFill>
              </a:rPr>
              <a:t>ResNet</a:t>
            </a:r>
            <a:endParaRPr lang="it-IT" sz="2000" dirty="0">
              <a:solidFill>
                <a:srgbClr val="4590B8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03ADBDE-35F0-4FAF-8445-DA03FF8093AA}"/>
              </a:ext>
            </a:extLst>
          </p:cNvPr>
          <p:cNvSpPr txBox="1"/>
          <p:nvPr/>
        </p:nvSpPr>
        <p:spPr>
          <a:xfrm>
            <a:off x="859770" y="2830127"/>
            <a:ext cx="4799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 err="1">
                <a:solidFill>
                  <a:srgbClr val="4590B8"/>
                </a:solidFill>
              </a:rPr>
              <a:t>VGGNet</a:t>
            </a:r>
            <a:endParaRPr lang="it-IT" sz="2000" dirty="0">
              <a:solidFill>
                <a:srgbClr val="4590B8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25A5EE6-ACC7-46A1-B865-21217D28FF43}"/>
              </a:ext>
            </a:extLst>
          </p:cNvPr>
          <p:cNvSpPr txBox="1"/>
          <p:nvPr/>
        </p:nvSpPr>
        <p:spPr>
          <a:xfrm>
            <a:off x="581192" y="2083324"/>
            <a:ext cx="11029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590B8"/>
                </a:solidFill>
              </a:rPr>
              <a:t>Confusion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rgbClr val="4590B8"/>
                </a:solidFill>
              </a:rPr>
              <a:t>matrix</a:t>
            </a:r>
            <a:r>
              <a:rPr lang="en-US" dirty="0">
                <a:solidFill>
                  <a:schemeClr val="tx2"/>
                </a:solidFill>
              </a:rPr>
              <a:t>: matrix showing the percentage probability of a neural network in identifying categories.</a:t>
            </a:r>
          </a:p>
          <a:p>
            <a:r>
              <a:rPr lang="en-US" dirty="0">
                <a:solidFill>
                  <a:schemeClr val="tx2"/>
                </a:solidFill>
              </a:rPr>
              <a:t>Values are </a:t>
            </a:r>
            <a:r>
              <a:rPr lang="en-US" dirty="0" err="1">
                <a:solidFill>
                  <a:schemeClr val="tx2"/>
                </a:solidFill>
              </a:rPr>
              <a:t>normalised</a:t>
            </a:r>
            <a:r>
              <a:rPr lang="en-US" dirty="0">
                <a:solidFill>
                  <a:schemeClr val="tx2"/>
                </a:solidFill>
              </a:rPr>
              <a:t> with respect to true particle label (rows). Threshold set at 0.5 as default.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B67F0B9-1336-46F9-9004-DF8153D9A037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31/32</a:t>
            </a:r>
          </a:p>
        </p:txBody>
      </p:sp>
    </p:spTree>
    <p:extLst>
      <p:ext uri="{BB962C8B-B14F-4D97-AF65-F5344CB8AC3E}">
        <p14:creationId xmlns:p14="http://schemas.microsoft.com/office/powerpoint/2010/main" val="326784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4CA784-CC6F-41C2-BCEC-4E995D707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cap="none" dirty="0"/>
              <a:t>SUMMARY</a:t>
            </a:r>
            <a:endParaRPr lang="it-IT" sz="2400" cap="none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C1DFA8-BCEA-49D8-BCA1-5496DB60F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32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it-IT" sz="2000" dirty="0"/>
              <a:t>Studies of the </a:t>
            </a:r>
            <a:r>
              <a:rPr lang="it-IT" sz="2000" dirty="0">
                <a:solidFill>
                  <a:srgbClr val="4590B8"/>
                </a:solidFill>
              </a:rPr>
              <a:t>impact of </a:t>
            </a:r>
            <a:r>
              <a:rPr lang="it-IT" sz="2000" dirty="0" err="1">
                <a:solidFill>
                  <a:srgbClr val="4590B8"/>
                </a:solidFill>
              </a:rPr>
              <a:t>SiPM-based</a:t>
            </a:r>
            <a:r>
              <a:rPr lang="it-IT" sz="2000" dirty="0">
                <a:solidFill>
                  <a:srgbClr val="4590B8"/>
                </a:solidFill>
              </a:rPr>
              <a:t> </a:t>
            </a:r>
            <a:r>
              <a:rPr lang="it-IT" sz="2000" dirty="0" err="1">
                <a:solidFill>
                  <a:srgbClr val="4590B8"/>
                </a:solidFill>
              </a:rPr>
              <a:t>readout</a:t>
            </a:r>
            <a:r>
              <a:rPr lang="it-IT" sz="2000" dirty="0">
                <a:solidFill>
                  <a:srgbClr val="4590B8"/>
                </a:solidFill>
              </a:rPr>
              <a:t> </a:t>
            </a:r>
            <a:r>
              <a:rPr lang="it-IT" sz="2000" dirty="0"/>
              <a:t>on IDEA </a:t>
            </a:r>
            <a:r>
              <a:rPr lang="it-IT" sz="2000" dirty="0" err="1"/>
              <a:t>calorimeter</a:t>
            </a:r>
            <a:r>
              <a:rPr lang="it-IT" sz="2000" dirty="0"/>
              <a:t> </a:t>
            </a:r>
            <a:r>
              <a:rPr lang="it-IT" sz="2000" dirty="0" err="1"/>
              <a:t>simulation</a:t>
            </a:r>
            <a:r>
              <a:rPr lang="it-IT" sz="2000" dirty="0"/>
              <a:t> </a:t>
            </a:r>
          </a:p>
          <a:p>
            <a:pPr lvl="1">
              <a:lnSpc>
                <a:spcPct val="150000"/>
              </a:lnSpc>
            </a:pPr>
            <a:r>
              <a:rPr lang="it-IT" sz="1800" dirty="0" err="1"/>
              <a:t>Consistency</a:t>
            </a:r>
            <a:r>
              <a:rPr lang="it-IT" sz="1800" dirty="0"/>
              <a:t> of timing features </a:t>
            </a:r>
          </a:p>
          <a:p>
            <a:pPr lvl="1">
              <a:lnSpc>
                <a:spcPct val="150000"/>
              </a:lnSpc>
            </a:pPr>
            <a:r>
              <a:rPr lang="it-IT" sz="1800" dirty="0"/>
              <a:t>My procedure to </a:t>
            </a:r>
            <a:r>
              <a:rPr lang="it-IT" sz="1800" dirty="0" err="1"/>
              <a:t>restore</a:t>
            </a:r>
            <a:r>
              <a:rPr lang="it-IT" sz="1800" dirty="0"/>
              <a:t> </a:t>
            </a:r>
            <a:r>
              <a:rPr lang="it-IT" sz="1800" dirty="0" err="1"/>
              <a:t>lineary</a:t>
            </a:r>
            <a:r>
              <a:rPr lang="it-IT" sz="1800" dirty="0"/>
              <a:t> </a:t>
            </a:r>
            <a:r>
              <a:rPr lang="it-IT" sz="1800" dirty="0" err="1"/>
              <a:t>reaching</a:t>
            </a:r>
            <a:r>
              <a:rPr lang="it-IT" sz="1800" dirty="0"/>
              <a:t> non-</a:t>
            </a:r>
            <a:r>
              <a:rPr lang="it-IT" sz="1800" dirty="0" err="1"/>
              <a:t>linearity</a:t>
            </a:r>
            <a:r>
              <a:rPr lang="it-IT" sz="1800" dirty="0"/>
              <a:t> </a:t>
            </a:r>
            <a:r>
              <a:rPr lang="it-IT" sz="1800" dirty="0" err="1"/>
              <a:t>well</a:t>
            </a:r>
            <a:r>
              <a:rPr lang="it-IT" sz="1800" dirty="0"/>
              <a:t> </a:t>
            </a:r>
            <a:r>
              <a:rPr lang="it-IT" sz="1800" dirty="0" err="1"/>
              <a:t>below</a:t>
            </a:r>
            <a:r>
              <a:rPr lang="it-IT" sz="1800" dirty="0"/>
              <a:t> 1% in the energy range 20 – 80 GeV</a:t>
            </a:r>
          </a:p>
          <a:p>
            <a:pPr lvl="1">
              <a:lnSpc>
                <a:spcPct val="150000"/>
              </a:lnSpc>
            </a:pPr>
            <a:r>
              <a:rPr lang="it-IT" sz="1800" dirty="0" err="1"/>
              <a:t>Minimal</a:t>
            </a:r>
            <a:r>
              <a:rPr lang="it-IT" sz="1800" dirty="0"/>
              <a:t> </a:t>
            </a:r>
            <a:r>
              <a:rPr lang="it-IT" sz="1800" dirty="0" err="1"/>
              <a:t>loss</a:t>
            </a:r>
            <a:r>
              <a:rPr lang="it-IT" sz="1800" dirty="0"/>
              <a:t> on energy </a:t>
            </a:r>
            <a:r>
              <a:rPr lang="it-IT" sz="1800" dirty="0" err="1"/>
              <a:t>resolution</a:t>
            </a:r>
            <a:endParaRPr lang="it-IT" sz="1800" dirty="0"/>
          </a:p>
          <a:p>
            <a:pPr>
              <a:lnSpc>
                <a:spcPct val="150000"/>
              </a:lnSpc>
            </a:pPr>
            <a:r>
              <a:rPr lang="it-IT" sz="2000" dirty="0"/>
              <a:t>Development and </a:t>
            </a:r>
            <a:r>
              <a:rPr lang="it-IT" sz="2000" dirty="0" err="1"/>
              <a:t>application</a:t>
            </a:r>
            <a:r>
              <a:rPr lang="it-IT" sz="2000" dirty="0"/>
              <a:t> of </a:t>
            </a:r>
            <a:r>
              <a:rPr lang="it-IT" sz="2000" dirty="0" err="1">
                <a:solidFill>
                  <a:srgbClr val="4590B8"/>
                </a:solidFill>
              </a:rPr>
              <a:t>Convolutional</a:t>
            </a:r>
            <a:r>
              <a:rPr lang="it-IT" sz="2000" dirty="0">
                <a:solidFill>
                  <a:srgbClr val="4590B8"/>
                </a:solidFill>
              </a:rPr>
              <a:t> </a:t>
            </a:r>
            <a:r>
              <a:rPr lang="it-IT" sz="2000" dirty="0" err="1">
                <a:solidFill>
                  <a:srgbClr val="4590B8"/>
                </a:solidFill>
              </a:rPr>
              <a:t>Neural</a:t>
            </a:r>
            <a:r>
              <a:rPr lang="it-IT" sz="2000" dirty="0">
                <a:solidFill>
                  <a:srgbClr val="4590B8"/>
                </a:solidFill>
              </a:rPr>
              <a:t> Networks </a:t>
            </a:r>
            <a:r>
              <a:rPr lang="it-IT" sz="2000" dirty="0"/>
              <a:t>on data from the </a:t>
            </a:r>
            <a:r>
              <a:rPr lang="it-IT" sz="2000" dirty="0" err="1"/>
              <a:t>simulation</a:t>
            </a:r>
            <a:r>
              <a:rPr lang="it-IT" sz="2000" dirty="0"/>
              <a:t> chain</a:t>
            </a:r>
          </a:p>
          <a:p>
            <a:pPr lvl="1">
              <a:lnSpc>
                <a:spcPct val="150000"/>
              </a:lnSpc>
            </a:pPr>
            <a:r>
              <a:rPr lang="it-IT" sz="1800" dirty="0" err="1"/>
              <a:t>Pioneering</a:t>
            </a:r>
            <a:r>
              <a:rPr lang="it-IT" sz="1800" dirty="0"/>
              <a:t> </a:t>
            </a:r>
            <a:r>
              <a:rPr lang="it-IT" sz="1800" dirty="0" err="1"/>
              <a:t>particle</a:t>
            </a:r>
            <a:r>
              <a:rPr lang="it-IT" sz="1800" dirty="0"/>
              <a:t> ID </a:t>
            </a:r>
            <a:r>
              <a:rPr lang="it-IT" sz="1800" dirty="0" err="1"/>
              <a:t>application</a:t>
            </a:r>
            <a:r>
              <a:rPr lang="it-IT" sz="1800" dirty="0"/>
              <a:t> to </a:t>
            </a:r>
            <a:r>
              <a:rPr lang="it-IT" sz="1800" dirty="0" err="1"/>
              <a:t>photons</a:t>
            </a:r>
            <a:r>
              <a:rPr lang="it-IT" sz="1800" dirty="0"/>
              <a:t> and </a:t>
            </a:r>
            <a:r>
              <a:rPr lang="it-IT" sz="1800" dirty="0" err="1"/>
              <a:t>neutral</a:t>
            </a:r>
            <a:r>
              <a:rPr lang="it-IT" sz="1800" dirty="0"/>
              <a:t> </a:t>
            </a:r>
            <a:r>
              <a:rPr lang="it-IT" sz="1800" dirty="0" err="1"/>
              <a:t>pions</a:t>
            </a:r>
            <a:r>
              <a:rPr lang="it-IT" sz="1800" dirty="0"/>
              <a:t> of 40 GeV</a:t>
            </a:r>
          </a:p>
          <a:p>
            <a:pPr lvl="1">
              <a:lnSpc>
                <a:spcPct val="150000"/>
              </a:lnSpc>
            </a:pPr>
            <a:r>
              <a:rPr lang="it-IT" sz="1800" dirty="0"/>
              <a:t>Extension of the </a:t>
            </a:r>
            <a:r>
              <a:rPr lang="it-IT" sz="1800" dirty="0" err="1"/>
              <a:t>application</a:t>
            </a:r>
            <a:r>
              <a:rPr lang="it-IT" sz="1800" dirty="0"/>
              <a:t> on the energy range 1 – 80 GeV with </a:t>
            </a:r>
            <a:r>
              <a:rPr lang="it-IT" sz="1800" dirty="0" err="1"/>
              <a:t>excellent</a:t>
            </a:r>
            <a:r>
              <a:rPr lang="it-IT" sz="1800" dirty="0"/>
              <a:t> </a:t>
            </a:r>
            <a:r>
              <a:rPr lang="it-IT" sz="1800" dirty="0" err="1"/>
              <a:t>accuracy</a:t>
            </a:r>
            <a:r>
              <a:rPr lang="it-IT" sz="1800" dirty="0"/>
              <a:t> </a:t>
            </a:r>
            <a:r>
              <a:rPr lang="it-IT" sz="1800" dirty="0" err="1"/>
              <a:t>results</a:t>
            </a:r>
            <a:r>
              <a:rPr lang="it-IT" sz="1800" dirty="0"/>
              <a:t> over 97%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D2A6EAF-2E4A-408D-BBE6-C6712EB92509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32/32</a:t>
            </a:r>
          </a:p>
        </p:txBody>
      </p:sp>
    </p:spTree>
    <p:extLst>
      <p:ext uri="{BB962C8B-B14F-4D97-AF65-F5344CB8AC3E}">
        <p14:creationId xmlns:p14="http://schemas.microsoft.com/office/powerpoint/2010/main" val="40046128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EAA8C0-05C9-4678-A55C-462D0CA9E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backup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6DE87D4-60E6-4947-BEEE-EC0DCD8185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888604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BEEB5-57D6-4557-AC32-5163A5A0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IDEA dual-</a:t>
            </a:r>
            <a:r>
              <a:rPr lang="it-IT" dirty="0" err="1"/>
              <a:t>readout</a:t>
            </a:r>
            <a:r>
              <a:rPr lang="it-IT" dirty="0"/>
              <a:t> </a:t>
            </a:r>
            <a:r>
              <a:rPr lang="it-IT" dirty="0" err="1"/>
              <a:t>calorimeter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C3C54F8-8187-4F35-9BE0-D69484F0E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77447"/>
            <a:ext cx="11029615" cy="3678303"/>
          </a:xfrm>
        </p:spPr>
        <p:txBody>
          <a:bodyPr anchor="t"/>
          <a:lstStyle/>
          <a:p>
            <a:r>
              <a:rPr lang="en-US" dirty="0"/>
              <a:t>Tower-based, longitudinally unsegmented, fully projective, </a:t>
            </a:r>
            <a:r>
              <a:rPr lang="en-US" dirty="0" err="1"/>
              <a:t>fibre</a:t>
            </a:r>
            <a:r>
              <a:rPr lang="en-US" dirty="0"/>
              <a:t>-sampling calorimeter.</a:t>
            </a:r>
          </a:p>
          <a:p>
            <a:r>
              <a:rPr lang="en-US" dirty="0"/>
              <a:t>Composed by an absorber (brass) and two active media (optical </a:t>
            </a:r>
            <a:r>
              <a:rPr lang="en-US" dirty="0" err="1"/>
              <a:t>fibres</a:t>
            </a:r>
            <a:r>
              <a:rPr lang="en-US" dirty="0"/>
              <a:t>).</a:t>
            </a:r>
          </a:p>
          <a:p>
            <a:r>
              <a:rPr lang="en-US" dirty="0"/>
              <a:t>Each optical </a:t>
            </a:r>
            <a:r>
              <a:rPr lang="en-US" dirty="0" err="1"/>
              <a:t>fibre</a:t>
            </a:r>
            <a:r>
              <a:rPr lang="en-US" dirty="0"/>
              <a:t> of the central core is read out by a single Silicon </a:t>
            </a:r>
            <a:r>
              <a:rPr lang="en-US" dirty="0" err="1"/>
              <a:t>PhotoMultiplier</a:t>
            </a:r>
            <a:r>
              <a:rPr lang="en-US" dirty="0"/>
              <a:t>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4C331D4-D7EB-4ED1-BA71-03AA747F9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2511" y="3769795"/>
            <a:ext cx="6718296" cy="233337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F136B83-8067-4F9A-BD51-BCC239ACC4E7}"/>
              </a:ext>
            </a:extLst>
          </p:cNvPr>
          <p:cNvSpPr txBox="1"/>
          <p:nvPr/>
        </p:nvSpPr>
        <p:spPr>
          <a:xfrm>
            <a:off x="994802" y="4902841"/>
            <a:ext cx="3484099" cy="120032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Advantages in terms of spatial and angular resolution, removing the limitations arising from a readout driven by the tower dimension.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Freccia a destra 13">
            <a:extLst>
              <a:ext uri="{FF2B5EF4-FFF2-40B4-BE49-F238E27FC236}">
                <a16:creationId xmlns:a16="http://schemas.microsoft.com/office/drawing/2014/main" id="{55BF734B-83DC-4F2F-A021-DCA30D2F1D32}"/>
              </a:ext>
            </a:extLst>
          </p:cNvPr>
          <p:cNvSpPr/>
          <p:nvPr/>
        </p:nvSpPr>
        <p:spPr>
          <a:xfrm rot="5400000">
            <a:off x="2266588" y="4045407"/>
            <a:ext cx="940526" cy="391886"/>
          </a:xfrm>
          <a:custGeom>
            <a:avLst/>
            <a:gdLst>
              <a:gd name="connsiteX0" fmla="*/ 0 w 940526"/>
              <a:gd name="connsiteY0" fmla="*/ 108857 h 365760"/>
              <a:gd name="connsiteX1" fmla="*/ 722811 w 940526"/>
              <a:gd name="connsiteY1" fmla="*/ 108857 h 365760"/>
              <a:gd name="connsiteX2" fmla="*/ 722811 w 940526"/>
              <a:gd name="connsiteY2" fmla="*/ 0 h 365760"/>
              <a:gd name="connsiteX3" fmla="*/ 940526 w 940526"/>
              <a:gd name="connsiteY3" fmla="*/ 182880 h 365760"/>
              <a:gd name="connsiteX4" fmla="*/ 722811 w 940526"/>
              <a:gd name="connsiteY4" fmla="*/ 365760 h 365760"/>
              <a:gd name="connsiteX5" fmla="*/ 722811 w 940526"/>
              <a:gd name="connsiteY5" fmla="*/ 256903 h 365760"/>
              <a:gd name="connsiteX6" fmla="*/ 0 w 940526"/>
              <a:gd name="connsiteY6" fmla="*/ 256903 h 365760"/>
              <a:gd name="connsiteX7" fmla="*/ 0 w 940526"/>
              <a:gd name="connsiteY7" fmla="*/ 108857 h 365760"/>
              <a:gd name="connsiteX0" fmla="*/ 0 w 940526"/>
              <a:gd name="connsiteY0" fmla="*/ 126274 h 383177"/>
              <a:gd name="connsiteX1" fmla="*/ 722811 w 940526"/>
              <a:gd name="connsiteY1" fmla="*/ 126274 h 383177"/>
              <a:gd name="connsiteX2" fmla="*/ 618308 w 940526"/>
              <a:gd name="connsiteY2" fmla="*/ 0 h 383177"/>
              <a:gd name="connsiteX3" fmla="*/ 940526 w 940526"/>
              <a:gd name="connsiteY3" fmla="*/ 200297 h 383177"/>
              <a:gd name="connsiteX4" fmla="*/ 722811 w 940526"/>
              <a:gd name="connsiteY4" fmla="*/ 383177 h 383177"/>
              <a:gd name="connsiteX5" fmla="*/ 722811 w 940526"/>
              <a:gd name="connsiteY5" fmla="*/ 274320 h 383177"/>
              <a:gd name="connsiteX6" fmla="*/ 0 w 940526"/>
              <a:gd name="connsiteY6" fmla="*/ 274320 h 383177"/>
              <a:gd name="connsiteX7" fmla="*/ 0 w 940526"/>
              <a:gd name="connsiteY7" fmla="*/ 126274 h 383177"/>
              <a:gd name="connsiteX0" fmla="*/ 0 w 940526"/>
              <a:gd name="connsiteY0" fmla="*/ 126274 h 391886"/>
              <a:gd name="connsiteX1" fmla="*/ 722811 w 940526"/>
              <a:gd name="connsiteY1" fmla="*/ 126274 h 391886"/>
              <a:gd name="connsiteX2" fmla="*/ 618308 w 940526"/>
              <a:gd name="connsiteY2" fmla="*/ 0 h 391886"/>
              <a:gd name="connsiteX3" fmla="*/ 940526 w 940526"/>
              <a:gd name="connsiteY3" fmla="*/ 200297 h 391886"/>
              <a:gd name="connsiteX4" fmla="*/ 627017 w 940526"/>
              <a:gd name="connsiteY4" fmla="*/ 391886 h 391886"/>
              <a:gd name="connsiteX5" fmla="*/ 722811 w 940526"/>
              <a:gd name="connsiteY5" fmla="*/ 274320 h 391886"/>
              <a:gd name="connsiteX6" fmla="*/ 0 w 940526"/>
              <a:gd name="connsiteY6" fmla="*/ 274320 h 391886"/>
              <a:gd name="connsiteX7" fmla="*/ 0 w 940526"/>
              <a:gd name="connsiteY7" fmla="*/ 126274 h 391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0526" h="391886">
                <a:moveTo>
                  <a:pt x="0" y="126274"/>
                </a:moveTo>
                <a:lnTo>
                  <a:pt x="722811" y="126274"/>
                </a:lnTo>
                <a:lnTo>
                  <a:pt x="618308" y="0"/>
                </a:lnTo>
                <a:lnTo>
                  <a:pt x="940526" y="200297"/>
                </a:lnTo>
                <a:lnTo>
                  <a:pt x="627017" y="391886"/>
                </a:lnTo>
                <a:lnTo>
                  <a:pt x="722811" y="274320"/>
                </a:lnTo>
                <a:lnTo>
                  <a:pt x="0" y="274320"/>
                </a:lnTo>
                <a:lnTo>
                  <a:pt x="0" y="12627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39826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BEEB5-57D6-4557-AC32-5163A5A0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Shower</a:t>
            </a:r>
            <a:r>
              <a:rPr lang="it-IT" dirty="0"/>
              <a:t> </a:t>
            </a:r>
            <a:r>
              <a:rPr lang="it-IT" dirty="0" err="1"/>
              <a:t>principles</a:t>
            </a:r>
            <a:endParaRPr lang="it-IT" dirty="0"/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4341BA84-85C9-4BFA-BBF0-0239A75198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3249637"/>
            <a:ext cx="5422390" cy="2906206"/>
          </a:xfrm>
        </p:spPr>
        <p:txBody>
          <a:bodyPr anchor="t"/>
          <a:lstStyle/>
          <a:p>
            <a:r>
              <a:rPr lang="it-IT" dirty="0" err="1"/>
              <a:t>Produced</a:t>
            </a:r>
            <a:r>
              <a:rPr lang="it-IT" dirty="0"/>
              <a:t> by </a:t>
            </a:r>
            <a:r>
              <a:rPr lang="it-IT" dirty="0" err="1"/>
              <a:t>electrons</a:t>
            </a:r>
            <a:r>
              <a:rPr lang="it-IT" dirty="0"/>
              <a:t>, </a:t>
            </a:r>
            <a:r>
              <a:rPr lang="it-IT" dirty="0" err="1"/>
              <a:t>positrons</a:t>
            </a:r>
            <a:r>
              <a:rPr lang="it-IT" dirty="0"/>
              <a:t> or </a:t>
            </a:r>
            <a:r>
              <a:rPr lang="it-IT" dirty="0" err="1"/>
              <a:t>photons</a:t>
            </a:r>
            <a:r>
              <a:rPr lang="it-IT" dirty="0"/>
              <a:t> </a:t>
            </a:r>
            <a:r>
              <a:rPr lang="it-IT" dirty="0" err="1"/>
              <a:t>carrying</a:t>
            </a:r>
            <a:r>
              <a:rPr lang="it-IT" dirty="0"/>
              <a:t> energy of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least</a:t>
            </a:r>
            <a:r>
              <a:rPr lang="it-IT" dirty="0"/>
              <a:t> 1 GeV</a:t>
            </a:r>
          </a:p>
          <a:p>
            <a:r>
              <a:rPr lang="it-IT" dirty="0" err="1"/>
              <a:t>Longitudinal</a:t>
            </a:r>
            <a:r>
              <a:rPr lang="it-IT" dirty="0"/>
              <a:t> </a:t>
            </a:r>
            <a:r>
              <a:rPr lang="it-IT" dirty="0" err="1"/>
              <a:t>development</a:t>
            </a:r>
            <a:r>
              <a:rPr lang="it-IT" dirty="0"/>
              <a:t> </a:t>
            </a:r>
            <a:r>
              <a:rPr lang="it-IT" dirty="0" err="1"/>
              <a:t>measured</a:t>
            </a:r>
            <a:r>
              <a:rPr lang="it-IT" dirty="0"/>
              <a:t> in </a:t>
            </a:r>
            <a:r>
              <a:rPr lang="it-IT" dirty="0" err="1"/>
              <a:t>radiation</a:t>
            </a:r>
            <a:r>
              <a:rPr lang="it-IT" dirty="0"/>
              <a:t> </a:t>
            </a:r>
            <a:r>
              <a:rPr lang="it-IT" dirty="0" err="1"/>
              <a:t>lenght</a:t>
            </a:r>
            <a:endParaRPr lang="it-IT" dirty="0"/>
          </a:p>
          <a:p>
            <a:r>
              <a:rPr lang="it-IT" dirty="0" err="1"/>
              <a:t>Transverse</a:t>
            </a:r>
            <a:r>
              <a:rPr lang="it-IT" dirty="0"/>
              <a:t> </a:t>
            </a:r>
            <a:r>
              <a:rPr lang="it-IT" dirty="0" err="1"/>
              <a:t>development</a:t>
            </a:r>
            <a:r>
              <a:rPr lang="it-IT" dirty="0"/>
              <a:t> </a:t>
            </a:r>
            <a:r>
              <a:rPr lang="it-IT" dirty="0" err="1"/>
              <a:t>measured</a:t>
            </a:r>
            <a:r>
              <a:rPr lang="it-IT" dirty="0"/>
              <a:t> in Molière </a:t>
            </a:r>
            <a:r>
              <a:rPr lang="it-IT" dirty="0" err="1"/>
              <a:t>radius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Segnaposto contenuto 2">
                <a:extLst>
                  <a:ext uri="{FF2B5EF4-FFF2-40B4-BE49-F238E27FC236}">
                    <a16:creationId xmlns:a16="http://schemas.microsoft.com/office/drawing/2014/main" id="{55964A64-AA96-4881-9332-CDD1F8299B0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88419" y="3249638"/>
                <a:ext cx="5422390" cy="2906206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it-IT" dirty="0" err="1"/>
                  <a:t>Driven</a:t>
                </a:r>
                <a:r>
                  <a:rPr lang="it-IT" dirty="0"/>
                  <a:t> by strong interactions</a:t>
                </a:r>
              </a:p>
              <a:p>
                <a:r>
                  <a:rPr lang="it-IT" dirty="0" err="1"/>
                  <a:t>Fraction</a:t>
                </a:r>
                <a:r>
                  <a:rPr lang="it-IT" dirty="0"/>
                  <a:t> of energy </a:t>
                </a:r>
                <a:r>
                  <a:rPr lang="it-IT" dirty="0" err="1"/>
                  <a:t>needed</a:t>
                </a:r>
                <a:r>
                  <a:rPr lang="it-IT" dirty="0"/>
                  <a:t> to </a:t>
                </a:r>
                <a:r>
                  <a:rPr lang="it-IT" dirty="0" err="1"/>
                  <a:t>unbound</a:t>
                </a:r>
                <a:r>
                  <a:rPr lang="it-IT" dirty="0"/>
                  <a:t> </a:t>
                </a:r>
                <a:r>
                  <a:rPr lang="it-IT" dirty="0" err="1"/>
                  <a:t>nucleons</a:t>
                </a:r>
                <a:r>
                  <a:rPr lang="it-IT" dirty="0"/>
                  <a:t> </a:t>
                </a:r>
                <a:r>
                  <a:rPr lang="it-IT" dirty="0" err="1"/>
                  <a:t>goes</a:t>
                </a:r>
                <a:r>
                  <a:rPr lang="it-IT" dirty="0"/>
                  <a:t> </a:t>
                </a:r>
                <a:r>
                  <a:rPr lang="it-IT" dirty="0" err="1"/>
                  <a:t>lost</a:t>
                </a:r>
                <a:r>
                  <a:rPr lang="it-IT" dirty="0"/>
                  <a:t> (</a:t>
                </a:r>
                <a:r>
                  <a:rPr lang="it-IT" dirty="0" err="1"/>
                  <a:t>invisible</a:t>
                </a:r>
                <a:r>
                  <a:rPr lang="it-IT" dirty="0"/>
                  <a:t> energy)</a:t>
                </a:r>
              </a:p>
              <a:p>
                <a:r>
                  <a:rPr lang="it-IT" dirty="0" err="1"/>
                  <a:t>Pions</a:t>
                </a:r>
                <a:r>
                  <a:rPr lang="it-IT" dirty="0"/>
                  <a:t> are </a:t>
                </a:r>
                <a:r>
                  <a:rPr lang="it-IT" dirty="0" err="1"/>
                  <a:t>most</a:t>
                </a:r>
                <a:r>
                  <a:rPr lang="it-IT" dirty="0"/>
                  <a:t> of the </a:t>
                </a:r>
                <a:r>
                  <a:rPr lang="it-IT" dirty="0" err="1"/>
                  <a:t>secondary</a:t>
                </a:r>
                <a:r>
                  <a:rPr lang="it-IT" dirty="0"/>
                  <a:t> </a:t>
                </a:r>
                <a:r>
                  <a:rPr lang="it-IT" dirty="0" err="1"/>
                  <a:t>particles</a:t>
                </a:r>
                <a:r>
                  <a:rPr lang="it-IT" dirty="0"/>
                  <a:t> </a:t>
                </a:r>
                <a:r>
                  <a:rPr lang="it-IT" dirty="0" err="1"/>
                  <a:t>produced</a:t>
                </a:r>
                <a:endParaRPr lang="it-IT" dirty="0"/>
              </a:p>
              <a:p>
                <a:r>
                  <a:rPr lang="it-IT" dirty="0" err="1"/>
                  <a:t>Superposition</a:t>
                </a:r>
                <a:r>
                  <a:rPr lang="it-IT" dirty="0"/>
                  <a:t> of </a:t>
                </a:r>
                <a:r>
                  <a:rPr lang="it-IT" dirty="0" err="1"/>
                  <a:t>em</a:t>
                </a:r>
                <a:r>
                  <a:rPr lang="it-IT" dirty="0"/>
                  <a:t> and non-</a:t>
                </a:r>
                <a:r>
                  <a:rPr lang="it-IT" dirty="0" err="1"/>
                  <a:t>em</a:t>
                </a:r>
                <a:r>
                  <a:rPr lang="it-IT" dirty="0"/>
                  <a:t> </a:t>
                </a:r>
                <a:r>
                  <a:rPr lang="it-IT" dirty="0" err="1"/>
                  <a:t>showers</a:t>
                </a:r>
                <a:endParaRPr lang="it-IT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𝑒𝑚</m:t>
                          </m:r>
                        </m:sub>
                      </m:sSub>
                      <m:r>
                        <a:rPr lang="it-IT" i="0" dirty="0" smtClean="0">
                          <a:latin typeface="Cambria Math" panose="02040503050406030204" pitchFamily="18" charset="0"/>
                        </a:rPr>
                        <m:t>=1−</m:t>
                      </m:r>
                      <m:sSup>
                        <m:sSupPr>
                          <m:ctrlPr>
                            <a:rPr lang="it-IT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i="1" dirty="0" smtClean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 dirty="0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i="1" dirty="0" smtClean="0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 smtClean="0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it-IT" i="0" dirty="0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it-IT" i="0" dirty="0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5" name="Segnaposto contenuto 2">
                <a:extLst>
                  <a:ext uri="{FF2B5EF4-FFF2-40B4-BE49-F238E27FC236}">
                    <a16:creationId xmlns:a16="http://schemas.microsoft.com/office/drawing/2014/main" id="{55964A64-AA96-4881-9332-CDD1F8299B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419" y="3249638"/>
                <a:ext cx="5422390" cy="2906206"/>
              </a:xfrm>
              <a:prstGeom prst="rect">
                <a:avLst/>
              </a:prstGeom>
              <a:blipFill>
                <a:blip r:embed="rId2"/>
                <a:stretch>
                  <a:fillRect l="-449" t="-104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E21DD84C-4EB5-4ADD-AC70-ECC1578B5B6A}"/>
              </a:ext>
            </a:extLst>
          </p:cNvPr>
          <p:cNvSpPr txBox="1">
            <a:spLocks/>
          </p:cNvSpPr>
          <p:nvPr/>
        </p:nvSpPr>
        <p:spPr>
          <a:xfrm>
            <a:off x="581191" y="2228002"/>
            <a:ext cx="5422390" cy="82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anose="05020102010507070707" pitchFamily="18" charset="2"/>
              <a:buNone/>
            </a:pPr>
            <a:r>
              <a:rPr lang="it-IT" sz="2400" dirty="0" err="1"/>
              <a:t>Electromagnetic</a:t>
            </a:r>
            <a:r>
              <a:rPr lang="it-IT" sz="2400" dirty="0"/>
              <a:t> </a:t>
            </a:r>
            <a:r>
              <a:rPr lang="it-IT" sz="2400" dirty="0" err="1"/>
              <a:t>shower</a:t>
            </a:r>
            <a:endParaRPr lang="it-IT" sz="2400" dirty="0"/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4338E4DF-7F9F-486B-9175-316BDAF08180}"/>
              </a:ext>
            </a:extLst>
          </p:cNvPr>
          <p:cNvSpPr txBox="1">
            <a:spLocks/>
          </p:cNvSpPr>
          <p:nvPr/>
        </p:nvSpPr>
        <p:spPr>
          <a:xfrm>
            <a:off x="6188419" y="2228002"/>
            <a:ext cx="5422390" cy="82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400" dirty="0" err="1"/>
              <a:t>Hadronic</a:t>
            </a:r>
            <a:r>
              <a:rPr lang="it-IT" sz="2400" dirty="0"/>
              <a:t> </a:t>
            </a:r>
            <a:r>
              <a:rPr lang="it-IT" sz="2400" dirty="0" err="1"/>
              <a:t>shower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31448651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BEEB5-57D6-4557-AC32-5163A5A0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Sipm</a:t>
            </a:r>
            <a:r>
              <a:rPr lang="it-IT" dirty="0"/>
              <a:t> PHOTON DETECTION EFFICIENCY (PDE)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7FEEBE8-1E31-486F-AE54-A82C5FF6F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94958" y="3249248"/>
            <a:ext cx="4644400" cy="3361439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515EA7A8-B171-44A9-9E97-7EF060A161A6}"/>
                  </a:ext>
                </a:extLst>
              </p:cNvPr>
              <p:cNvSpPr txBox="1"/>
              <p:nvPr/>
            </p:nvSpPr>
            <p:spPr>
              <a:xfrm>
                <a:off x="581190" y="3334973"/>
                <a:ext cx="5514809" cy="30660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𝑃𝐷𝐸</m:t>
                      </m:r>
                      <m:r>
                        <a:rPr lang="en-US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⟨"/>
                              <m:endChr m:val="⟩"/>
                              <m:ctrlPr>
                                <a:rPr lang="en-US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US" i="1" smtClean="0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𝐹𝐶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d>
                            <m:dPr>
                              <m:begChr m:val="⟨"/>
                              <m:endChr m:val="⟩"/>
                              <m:ctrlPr>
                                <a:rPr lang="en-US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US" i="1" smtClean="0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𝐹𝐹</m:t>
                      </m:r>
                      <m:r>
                        <a:rPr lang="en-US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en-US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𝑄𝐸</m:t>
                      </m:r>
                      <m:d>
                        <m:dPr>
                          <m:ctrlPr>
                            <a:rPr lang="en-US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r>
                        <a:rPr lang="en-US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en-US" i="1" smtClean="0">
                              <a:solidFill>
                                <a:srgbClr val="0000D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solidFill>
                                <a:srgbClr val="0000D5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 smtClean="0">
                              <a:solidFill>
                                <a:srgbClr val="0000D5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solidFill>
                                <a:srgbClr val="0000D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solidFill>
                                <a:srgbClr val="0000D5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i="0" smtClean="0">
                              <a:solidFill>
                                <a:srgbClr val="0000D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 smtClean="0">
                                  <a:solidFill>
                                    <a:srgbClr val="0000D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smtClean="0">
                                  <a:solidFill>
                                    <a:srgbClr val="0000D5"/>
                                  </a:solidFill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i="0" smtClean="0">
                                  <a:solidFill>
                                    <a:srgbClr val="0000D5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i="1" smtClean="0">
                                  <a:solidFill>
                                    <a:srgbClr val="0000D5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  <m:r>
                            <a:rPr lang="en-US" i="0" smtClean="0">
                              <a:solidFill>
                                <a:srgbClr val="0000D5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solidFill>
                                <a:srgbClr val="0000D5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2"/>
                  </a:solidFill>
                </a:endParaRPr>
              </a:p>
              <a:p>
                <a:endParaRPr lang="en-US" dirty="0">
                  <a:solidFill>
                    <a:schemeClr val="tx2"/>
                  </a:solidFill>
                </a:endParaRPr>
              </a:p>
              <a:p>
                <a:pPr marL="285750" indent="-285750">
                  <a:buClr>
                    <a:srgbClr val="4590B8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rgbClr val="FF0000"/>
                    </a:solidFill>
                  </a:rPr>
                  <a:t>Fill factor</a:t>
                </a:r>
                <a:r>
                  <a:rPr lang="en-US" dirty="0">
                    <a:solidFill>
                      <a:schemeClr val="tx2"/>
                    </a:solidFill>
                  </a:rPr>
                  <a:t>: the probability that a photon impinging the SiPM traverses the active region.</a:t>
                </a:r>
              </a:p>
              <a:p>
                <a:pPr marL="285750" indent="-285750">
                  <a:buClr>
                    <a:srgbClr val="4590B8"/>
                  </a:buClr>
                  <a:buFont typeface="Wingdings" panose="05000000000000000000" pitchFamily="2" charset="2"/>
                  <a:buChar char="§"/>
                </a:pPr>
                <a:endParaRPr lang="en-US" sz="1200" dirty="0">
                  <a:solidFill>
                    <a:schemeClr val="tx2"/>
                  </a:solidFill>
                </a:endParaRPr>
              </a:p>
              <a:p>
                <a:pPr marL="285750" indent="-285750">
                  <a:buClr>
                    <a:srgbClr val="4590B8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rgbClr val="00B050"/>
                    </a:solidFill>
                  </a:rPr>
                  <a:t>Quantum efficiency</a:t>
                </a:r>
                <a:r>
                  <a:rPr lang="en-US" dirty="0">
                    <a:solidFill>
                      <a:schemeClr val="tx2"/>
                    </a:solidFill>
                  </a:rPr>
                  <a:t>: the  probability  that  an  impinging  photon generates a pair of carriers.</a:t>
                </a:r>
              </a:p>
              <a:p>
                <a:pPr marL="285750" indent="-285750">
                  <a:buClr>
                    <a:srgbClr val="4590B8"/>
                  </a:buClr>
                  <a:buFont typeface="Wingdings" panose="05000000000000000000" pitchFamily="2" charset="2"/>
                  <a:buChar char="§"/>
                </a:pPr>
                <a:endParaRPr lang="en-US" sz="1200" dirty="0">
                  <a:solidFill>
                    <a:schemeClr val="tx2"/>
                  </a:solidFill>
                </a:endParaRPr>
              </a:p>
              <a:p>
                <a:pPr marL="285750" indent="-285750">
                  <a:buClr>
                    <a:srgbClr val="4590B8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rgbClr val="0000D5"/>
                    </a:solidFill>
                  </a:rPr>
                  <a:t>Avalanche triggering probability</a:t>
                </a:r>
                <a:r>
                  <a:rPr lang="en-US" dirty="0">
                    <a:solidFill>
                      <a:schemeClr val="tx2"/>
                    </a:solidFill>
                  </a:rPr>
                  <a:t>:  the probability of a carrier to produce an avalanche.</a:t>
                </a: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515EA7A8-B171-44A9-9E97-7EF060A161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0" y="3334973"/>
                <a:ext cx="5514809" cy="3066032"/>
              </a:xfrm>
              <a:prstGeom prst="rect">
                <a:avLst/>
              </a:prstGeom>
              <a:blipFill>
                <a:blip r:embed="rId3"/>
                <a:stretch>
                  <a:fillRect l="-663" b="-119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428C3120-48C2-42B5-8014-A3D23F85D5F7}"/>
              </a:ext>
            </a:extLst>
          </p:cNvPr>
          <p:cNvSpPr txBox="1">
            <a:spLocks/>
          </p:cNvSpPr>
          <p:nvPr/>
        </p:nvSpPr>
        <p:spPr>
          <a:xfrm>
            <a:off x="581192" y="2180497"/>
            <a:ext cx="11029615" cy="101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t-IT" dirty="0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869C3F6B-13E1-4369-9CB8-CF350A7D6D03}"/>
              </a:ext>
            </a:extLst>
          </p:cNvPr>
          <p:cNvSpPr txBox="1">
            <a:spLocks/>
          </p:cNvSpPr>
          <p:nvPr/>
        </p:nvSpPr>
        <p:spPr>
          <a:xfrm>
            <a:off x="581192" y="2180497"/>
            <a:ext cx="11029615" cy="101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PDE is the probability of producing a signal by the SiPM when it is fired by a single photon.</a:t>
            </a:r>
          </a:p>
          <a:p>
            <a:pPr marL="0" indent="0">
              <a:buNone/>
            </a:pPr>
            <a:r>
              <a:rPr lang="en-US" dirty="0"/>
              <a:t>The ratio of the number of fired cells that generate a signal (N</a:t>
            </a:r>
            <a:r>
              <a:rPr lang="en-US" baseline="-25000" dirty="0"/>
              <a:t>FC</a:t>
            </a:r>
            <a:r>
              <a:rPr lang="en-US" dirty="0"/>
              <a:t>) and the total number of photons hitting the detector (</a:t>
            </a:r>
            <a:r>
              <a:rPr lang="en-US" dirty="0" err="1"/>
              <a:t>Nγ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7234305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BEEB5-57D6-4557-AC32-5163A5A0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Sipm</a:t>
            </a:r>
            <a:r>
              <a:rPr lang="it-IT" dirty="0"/>
              <a:t> </a:t>
            </a:r>
            <a:r>
              <a:rPr lang="it-IT" dirty="0" err="1"/>
              <a:t>Noise</a:t>
            </a:r>
            <a:r>
              <a:rPr lang="it-IT" dirty="0"/>
              <a:t> sources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6697D948-1ADB-4132-B792-43A66886D0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6276" y="3527172"/>
            <a:ext cx="6676858" cy="2848255"/>
          </a:xfrm>
        </p:spPr>
      </p:pic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EB66CA6F-A2EE-4727-9B2C-0C0D582EB63F}"/>
              </a:ext>
            </a:extLst>
          </p:cNvPr>
          <p:cNvSpPr txBox="1">
            <a:spLocks/>
          </p:cNvSpPr>
          <p:nvPr/>
        </p:nvSpPr>
        <p:spPr>
          <a:xfrm>
            <a:off x="581192" y="2180496"/>
            <a:ext cx="11029615" cy="1150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effectLst/>
              </a:rPr>
              <a:t>When a SiPM is powered up, at least three noise sources are present.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Noises can be distinguished in two categories: </a:t>
            </a:r>
            <a:r>
              <a:rPr lang="en-US" dirty="0">
                <a:solidFill>
                  <a:srgbClr val="4590B8"/>
                </a:solidFill>
                <a:effectLst/>
              </a:rPr>
              <a:t>primary noise </a:t>
            </a:r>
            <a:r>
              <a:rPr lang="en-US" dirty="0">
                <a:effectLst/>
              </a:rPr>
              <a:t>and </a:t>
            </a:r>
            <a:r>
              <a:rPr lang="en-US" dirty="0">
                <a:solidFill>
                  <a:srgbClr val="4590B8"/>
                </a:solidFill>
                <a:effectLst/>
              </a:rPr>
              <a:t>correlated noise</a:t>
            </a:r>
            <a:r>
              <a:rPr lang="en-US" dirty="0">
                <a:effectLst/>
              </a:rPr>
              <a:t>.</a:t>
            </a:r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351326EE-A52F-4561-87FE-5A7C825B1214}"/>
              </a:ext>
            </a:extLst>
          </p:cNvPr>
          <p:cNvSpPr txBox="1">
            <a:spLocks/>
          </p:cNvSpPr>
          <p:nvPr/>
        </p:nvSpPr>
        <p:spPr>
          <a:xfrm>
            <a:off x="581192" y="3230127"/>
            <a:ext cx="4867501" cy="2925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dirty="0"/>
              <a:t>Dark Count Rate</a:t>
            </a:r>
          </a:p>
          <a:p>
            <a:pPr>
              <a:lnSpc>
                <a:spcPct val="200000"/>
              </a:lnSpc>
            </a:pPr>
            <a:r>
              <a:rPr lang="en-US" dirty="0" err="1"/>
              <a:t>Afterpulse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Optical Cross-Talk</a:t>
            </a:r>
          </a:p>
        </p:txBody>
      </p:sp>
    </p:spTree>
    <p:extLst>
      <p:ext uri="{BB962C8B-B14F-4D97-AF65-F5344CB8AC3E}">
        <p14:creationId xmlns:p14="http://schemas.microsoft.com/office/powerpoint/2010/main" val="16925101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E8B35F-261B-420C-9248-2C9787E0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Energy </a:t>
            </a:r>
            <a:r>
              <a:rPr lang="it-IT" dirty="0" err="1"/>
              <a:t>resolution</a:t>
            </a: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4818E2C-912A-40D4-A771-EF0737F8A0F5}"/>
              </a:ext>
            </a:extLst>
          </p:cNvPr>
          <p:cNvSpPr txBox="1"/>
          <p:nvPr/>
        </p:nvSpPr>
        <p:spPr>
          <a:xfrm>
            <a:off x="575929" y="1996004"/>
            <a:ext cx="110296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Calibration at the electromagnetic scale (40 GeV electron) applying a 1.5pe-suppression.</a:t>
            </a:r>
          </a:p>
          <a:p>
            <a:r>
              <a:rPr lang="en-US" dirty="0">
                <a:solidFill>
                  <a:schemeClr val="tx2"/>
                </a:solidFill>
              </a:rPr>
              <a:t>10000 events with single 40 GeV electrons produce the energy distributions below (shifted for their mean value).</a:t>
            </a:r>
          </a:p>
          <a:p>
            <a:r>
              <a:rPr lang="en-US" dirty="0">
                <a:solidFill>
                  <a:schemeClr val="tx2"/>
                </a:solidFill>
              </a:rPr>
              <a:t>Two distributions for each channel are obtained, with and without the </a:t>
            </a:r>
            <a:r>
              <a:rPr lang="en-US" dirty="0" err="1">
                <a:solidFill>
                  <a:schemeClr val="tx2"/>
                </a:solidFill>
              </a:rPr>
              <a:t>SiPM</a:t>
            </a:r>
            <a:r>
              <a:rPr lang="en-US" dirty="0">
                <a:solidFill>
                  <a:schemeClr val="tx2"/>
                </a:solidFill>
              </a:rPr>
              <a:t> digitization.</a:t>
            </a:r>
            <a:endParaRPr lang="it-IT" dirty="0">
              <a:solidFill>
                <a:schemeClr val="tx2"/>
              </a:solidFill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598AB3EF-078A-4CA6-A041-E59307AFB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175" y="2913717"/>
            <a:ext cx="5486087" cy="3513509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2C6B36D-912D-4562-A705-51FA929958B0}"/>
              </a:ext>
            </a:extLst>
          </p:cNvPr>
          <p:cNvSpPr txBox="1"/>
          <p:nvPr/>
        </p:nvSpPr>
        <p:spPr>
          <a:xfrm>
            <a:off x="1247334" y="3320405"/>
            <a:ext cx="1902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Cherenkov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  <a:p>
            <a:r>
              <a:rPr lang="it-IT" dirty="0">
                <a:solidFill>
                  <a:srgbClr val="6400FF"/>
                </a:solidFill>
              </a:rPr>
              <a:t>40 GeV </a:t>
            </a:r>
            <a:r>
              <a:rPr lang="it-IT" dirty="0" err="1">
                <a:solidFill>
                  <a:srgbClr val="6400FF"/>
                </a:solidFill>
              </a:rPr>
              <a:t>electrons</a:t>
            </a:r>
            <a:endParaRPr lang="it-IT" dirty="0">
              <a:solidFill>
                <a:srgbClr val="6400FF"/>
              </a:solidFill>
            </a:endParaRP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7BCA1CA-D22D-4B63-ACAE-AD367F678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37" y="2913716"/>
            <a:ext cx="5486088" cy="351351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227E093-5677-4D9A-BA05-25F90123112A}"/>
              </a:ext>
            </a:extLst>
          </p:cNvPr>
          <p:cNvSpPr txBox="1"/>
          <p:nvPr/>
        </p:nvSpPr>
        <p:spPr>
          <a:xfrm>
            <a:off x="6727687" y="3320406"/>
            <a:ext cx="1902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Scintillation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  <a:p>
            <a:r>
              <a:rPr lang="it-IT" dirty="0">
                <a:solidFill>
                  <a:srgbClr val="6400FF"/>
                </a:solidFill>
              </a:rPr>
              <a:t>40 GeV </a:t>
            </a:r>
            <a:r>
              <a:rPr lang="it-IT" dirty="0" err="1">
                <a:solidFill>
                  <a:srgbClr val="6400FF"/>
                </a:solidFill>
              </a:rPr>
              <a:t>electrons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F4B817C-85E2-4AE6-A0BC-18EB1E4DEFD5}"/>
              </a:ext>
            </a:extLst>
          </p:cNvPr>
          <p:cNvSpPr txBox="1"/>
          <p:nvPr/>
        </p:nvSpPr>
        <p:spPr>
          <a:xfrm>
            <a:off x="3981158" y="6215514"/>
            <a:ext cx="1786597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050" dirty="0"/>
              <a:t>Energy – True energy (GeV)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BA70D50-30C4-4FAE-8CF6-47C807C13921}"/>
              </a:ext>
            </a:extLst>
          </p:cNvPr>
          <p:cNvSpPr txBox="1"/>
          <p:nvPr/>
        </p:nvSpPr>
        <p:spPr>
          <a:xfrm>
            <a:off x="9453762" y="6215514"/>
            <a:ext cx="1786597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050" dirty="0"/>
              <a:t>Energy – True energy (GeV)</a:t>
            </a:r>
          </a:p>
        </p:txBody>
      </p:sp>
    </p:spTree>
    <p:extLst>
      <p:ext uri="{BB962C8B-B14F-4D97-AF65-F5344CB8AC3E}">
        <p14:creationId xmlns:p14="http://schemas.microsoft.com/office/powerpoint/2010/main" val="22210086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E8B35F-261B-420C-9248-2C9787E0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Energy </a:t>
            </a:r>
            <a:r>
              <a:rPr lang="it-IT" dirty="0" err="1"/>
              <a:t>resolution</a:t>
            </a:r>
            <a:endParaRPr lang="it-IT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E33497FD-9C13-4D76-94B3-41502B730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455" y="3035140"/>
            <a:ext cx="5304366" cy="339712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2C6B36D-912D-4562-A705-51FA929958B0}"/>
              </a:ext>
            </a:extLst>
          </p:cNvPr>
          <p:cNvSpPr txBox="1"/>
          <p:nvPr/>
        </p:nvSpPr>
        <p:spPr>
          <a:xfrm>
            <a:off x="1537019" y="4099502"/>
            <a:ext cx="1902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Cherenkov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D0E625B7-1FEF-406D-B8CF-02CF5FE55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179" y="3035140"/>
            <a:ext cx="5304366" cy="3397128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227E093-5677-4D9A-BA05-25F90123112A}"/>
              </a:ext>
            </a:extLst>
          </p:cNvPr>
          <p:cNvSpPr txBox="1"/>
          <p:nvPr/>
        </p:nvSpPr>
        <p:spPr>
          <a:xfrm>
            <a:off x="7262269" y="4072194"/>
            <a:ext cx="1902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6400FF"/>
                </a:solidFill>
              </a:rPr>
              <a:t>Scintillation</a:t>
            </a:r>
            <a:r>
              <a:rPr lang="it-IT" dirty="0">
                <a:solidFill>
                  <a:srgbClr val="6400FF"/>
                </a:solidFill>
              </a:rPr>
              <a:t> </a:t>
            </a:r>
            <a:r>
              <a:rPr lang="it-IT" dirty="0" err="1">
                <a:solidFill>
                  <a:srgbClr val="6400FF"/>
                </a:solidFill>
              </a:rPr>
              <a:t>signal</a:t>
            </a:r>
            <a:endParaRPr lang="it-IT" dirty="0">
              <a:solidFill>
                <a:srgbClr val="6400FF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4818E2C-912A-40D4-A771-EF0737F8A0F5}"/>
              </a:ext>
            </a:extLst>
          </p:cNvPr>
          <p:cNvSpPr txBox="1"/>
          <p:nvPr/>
        </p:nvSpPr>
        <p:spPr>
          <a:xfrm>
            <a:off x="575929" y="1996004"/>
            <a:ext cx="110296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We performed a Gaussian fit over the distributions at different electron energies (5 – 20 − 40 − 60 − 80 GeV)</a:t>
            </a:r>
          </a:p>
          <a:p>
            <a:r>
              <a:rPr lang="en-US" dirty="0">
                <a:solidFill>
                  <a:schemeClr val="tx2"/>
                </a:solidFill>
              </a:rPr>
              <a:t>and distinguishing the type of signal (Cherenkov or </a:t>
            </a:r>
            <a:r>
              <a:rPr lang="en-US" dirty="0" err="1">
                <a:solidFill>
                  <a:schemeClr val="tx2"/>
                </a:solidFill>
              </a:rPr>
              <a:t>Scinitillation</a:t>
            </a:r>
            <a:r>
              <a:rPr lang="en-US" dirty="0">
                <a:solidFill>
                  <a:schemeClr val="tx2"/>
                </a:solidFill>
              </a:rPr>
              <a:t>).</a:t>
            </a:r>
          </a:p>
          <a:p>
            <a:r>
              <a:rPr lang="it-IT" dirty="0">
                <a:solidFill>
                  <a:schemeClr val="tx2"/>
                </a:solidFill>
              </a:rPr>
              <a:t>At </a:t>
            </a:r>
            <a:r>
              <a:rPr lang="it-IT" dirty="0" err="1">
                <a:solidFill>
                  <a:schemeClr val="tx2"/>
                </a:solidFill>
              </a:rPr>
              <a:t>this</a:t>
            </a:r>
            <a:r>
              <a:rPr lang="it-IT" dirty="0">
                <a:solidFill>
                  <a:schemeClr val="tx2"/>
                </a:solidFill>
              </a:rPr>
              <a:t> stage, the impact of the </a:t>
            </a:r>
            <a:r>
              <a:rPr lang="it-IT" dirty="0" err="1">
                <a:solidFill>
                  <a:schemeClr val="tx2"/>
                </a:solidFill>
              </a:rPr>
              <a:t>SiPM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digitisation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seems</a:t>
            </a:r>
            <a:r>
              <a:rPr lang="it-IT" dirty="0">
                <a:solidFill>
                  <a:schemeClr val="tx2"/>
                </a:solidFill>
              </a:rPr>
              <a:t> to be </a:t>
            </a:r>
            <a:r>
              <a:rPr lang="it-IT" dirty="0" err="1">
                <a:solidFill>
                  <a:schemeClr val="tx2"/>
                </a:solidFill>
              </a:rPr>
              <a:t>minimal</a:t>
            </a:r>
            <a:r>
              <a:rPr lang="it-IT" dirty="0">
                <a:solidFill>
                  <a:schemeClr val="tx2"/>
                </a:solidFill>
              </a:rPr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44F2C189-F81D-443C-8952-19B59B4DF862}"/>
                  </a:ext>
                </a:extLst>
              </p:cNvPr>
              <p:cNvSpPr txBox="1"/>
              <p:nvPr/>
            </p:nvSpPr>
            <p:spPr>
              <a:xfrm>
                <a:off x="3024555" y="5232697"/>
                <a:ext cx="2278966" cy="600998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sz="160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𝐸</m:t>
                          </m:r>
                        </m:den>
                      </m:f>
                      <m:r>
                        <a:rPr lang="it-IT" sz="16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16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b="0" i="0" smtClean="0">
                              <a:latin typeface="Cambria Math" panose="02040503050406030204" pitchFamily="18" charset="0"/>
                            </a:rPr>
                            <m:t>21.01</m:t>
                          </m:r>
                          <m:r>
                            <a:rPr lang="it-IT" sz="1600" i="0">
                              <a:latin typeface="Cambria Math" panose="02040503050406030204" pitchFamily="18" charset="0"/>
                            </a:rPr>
                            <m:t>%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it-IT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rad>
                        </m:den>
                      </m:f>
                      <m:r>
                        <a:rPr lang="it-IT" sz="1600" i="0">
                          <a:latin typeface="Cambria Math" panose="02040503050406030204" pitchFamily="18" charset="0"/>
                        </a:rPr>
                        <m:t>⊕</m:t>
                      </m:r>
                      <m:r>
                        <a:rPr lang="it-IT" sz="1600" b="0" i="0" smtClean="0">
                          <a:latin typeface="Cambria Math" panose="02040503050406030204" pitchFamily="18" charset="0"/>
                        </a:rPr>
                        <m:t>0.386</m:t>
                      </m:r>
                      <m:r>
                        <a:rPr lang="it-IT" sz="1600" i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it-IT" sz="1600" dirty="0"/>
              </a:p>
            </p:txBody>
          </p:sp>
        </mc:Choice>
        <mc:Fallback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44F2C189-F81D-443C-8952-19B59B4DF8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4555" y="5232697"/>
                <a:ext cx="2278966" cy="600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986278AD-A9F1-4C6F-B9D5-D747C6CEF5E4}"/>
                  </a:ext>
                </a:extLst>
              </p:cNvPr>
              <p:cNvSpPr txBox="1"/>
              <p:nvPr/>
            </p:nvSpPr>
            <p:spPr>
              <a:xfrm>
                <a:off x="8665699" y="5232697"/>
                <a:ext cx="2278966" cy="600998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sz="160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𝐸</m:t>
                          </m:r>
                        </m:den>
                      </m:f>
                      <m:r>
                        <a:rPr lang="it-IT" sz="16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16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b="0" i="0" smtClean="0">
                              <a:latin typeface="Cambria Math" panose="02040503050406030204" pitchFamily="18" charset="0"/>
                            </a:rPr>
                            <m:t>18.97</m:t>
                          </m:r>
                          <m:r>
                            <a:rPr lang="it-IT" sz="1600" i="0">
                              <a:latin typeface="Cambria Math" panose="02040503050406030204" pitchFamily="18" charset="0"/>
                            </a:rPr>
                            <m:t>%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it-IT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rad>
                        </m:den>
                      </m:f>
                      <m:r>
                        <a:rPr lang="it-IT" sz="1600" i="0">
                          <a:latin typeface="Cambria Math" panose="02040503050406030204" pitchFamily="18" charset="0"/>
                        </a:rPr>
                        <m:t>⊕</m:t>
                      </m:r>
                      <m:r>
                        <a:rPr lang="it-IT" sz="1600" b="0" i="0" smtClean="0">
                          <a:latin typeface="Cambria Math" panose="02040503050406030204" pitchFamily="18" charset="0"/>
                        </a:rPr>
                        <m:t>1.677</m:t>
                      </m:r>
                      <m:r>
                        <a:rPr lang="it-IT" sz="1600" i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it-IT" sz="1600" dirty="0"/>
              </a:p>
            </p:txBody>
          </p:sp>
        </mc:Choice>
        <mc:Fallback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986278AD-A9F1-4C6F-B9D5-D747C6CEF5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5699" y="5232697"/>
                <a:ext cx="2278966" cy="600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21160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contenuto 4">
            <a:extLst>
              <a:ext uri="{FF2B5EF4-FFF2-40B4-BE49-F238E27FC236}">
                <a16:creationId xmlns:a16="http://schemas.microsoft.com/office/drawing/2014/main" id="{5586085E-929A-44D8-ADBA-ABDE8C8C4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590" y="3737432"/>
            <a:ext cx="3317359" cy="3120568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D5A51DB8-ACCB-4F11-ABE0-C7C0382AFAAE}"/>
              </a:ext>
            </a:extLst>
          </p:cNvPr>
          <p:cNvSpPr/>
          <p:nvPr/>
        </p:nvSpPr>
        <p:spPr>
          <a:xfrm>
            <a:off x="3623546" y="3570953"/>
            <a:ext cx="1314450" cy="419100"/>
          </a:xfrm>
          <a:prstGeom prst="rect">
            <a:avLst/>
          </a:prstGeom>
          <a:solidFill>
            <a:srgbClr val="459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05BEEB5-57D6-4557-AC32-5163A5A0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Future </a:t>
            </a:r>
            <a:r>
              <a:rPr lang="it-IT" dirty="0" err="1"/>
              <a:t>leptonic</a:t>
            </a:r>
            <a:r>
              <a:rPr lang="it-IT" dirty="0"/>
              <a:t> </a:t>
            </a:r>
            <a:r>
              <a:rPr lang="it-IT" dirty="0" err="1"/>
              <a:t>colliders</a:t>
            </a:r>
            <a:endParaRPr lang="it-IT" dirty="0"/>
          </a:p>
        </p:txBody>
      </p:sp>
      <p:pic>
        <p:nvPicPr>
          <p:cNvPr id="7" name="Segnaposto contenuto 4">
            <a:extLst>
              <a:ext uri="{FF2B5EF4-FFF2-40B4-BE49-F238E27FC236}">
                <a16:creationId xmlns:a16="http://schemas.microsoft.com/office/drawing/2014/main" id="{E86C8CE9-D648-439A-A288-78033FD1A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1132" y="1886578"/>
            <a:ext cx="4309675" cy="36379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2A8E4447-F7BC-4FC9-8009-88CC943F7F5C}"/>
                  </a:ext>
                </a:extLst>
              </p:cNvPr>
              <p:cNvSpPr txBox="1"/>
              <p:nvPr/>
            </p:nvSpPr>
            <p:spPr>
              <a:xfrm>
                <a:off x="1995357" y="2055225"/>
                <a:ext cx="4490902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it-IT" sz="1600" dirty="0">
                    <a:solidFill>
                      <a:schemeClr val="tx2"/>
                    </a:solidFill>
                  </a:rPr>
                  <a:t>Electroweak (EWK) </a:t>
                </a:r>
                <a:r>
                  <a:rPr lang="it-IT" sz="1600" dirty="0" err="1">
                    <a:solidFill>
                      <a:schemeClr val="tx2"/>
                    </a:solidFill>
                  </a:rPr>
                  <a:t>factories</a:t>
                </a:r>
                <a:r>
                  <a:rPr lang="it-IT" sz="1600" dirty="0">
                    <a:solidFill>
                      <a:schemeClr val="tx2"/>
                    </a:solidFill>
                  </a:rPr>
                  <a:t> to study </a:t>
                </a:r>
                <a:r>
                  <a:rPr lang="it-IT" sz="1600" dirty="0" err="1">
                    <a:solidFill>
                      <a:schemeClr val="tx2"/>
                    </a:solidFill>
                  </a:rPr>
                  <a:t>properties</a:t>
                </a:r>
                <a:r>
                  <a:rPr lang="it-IT" sz="1600" dirty="0">
                    <a:solidFill>
                      <a:schemeClr val="tx2"/>
                    </a:solidFill>
                  </a:rPr>
                  <a:t> of: </a:t>
                </a:r>
              </a:p>
              <a:p>
                <a:pPr marL="285750" indent="-285750">
                  <a:lnSpc>
                    <a:spcPct val="150000"/>
                  </a:lnSpc>
                  <a:buClr>
                    <a:schemeClr val="accent2"/>
                  </a:buClr>
                  <a:buFont typeface="Wingdings" panose="05000000000000000000" pitchFamily="2" charset="2"/>
                  <a:buChar char="§"/>
                </a:pPr>
                <a:r>
                  <a:rPr lang="it-IT" sz="1600" dirty="0">
                    <a:solidFill>
                      <a:schemeClr val="tx2"/>
                    </a:solidFill>
                  </a:rPr>
                  <a:t>Z and W </a:t>
                </a:r>
                <a:r>
                  <a:rPr lang="it-IT" sz="1600" dirty="0" err="1">
                    <a:solidFill>
                      <a:schemeClr val="tx2"/>
                    </a:solidFill>
                  </a:rPr>
                  <a:t>bosons</a:t>
                </a:r>
                <a:endParaRPr lang="it-IT" sz="1600" dirty="0">
                  <a:solidFill>
                    <a:schemeClr val="tx2"/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Clr>
                    <a:schemeClr val="accent2"/>
                  </a:buClr>
                  <a:buFont typeface="Wingdings" panose="05000000000000000000" pitchFamily="2" charset="2"/>
                  <a:buChar char="§"/>
                </a:pPr>
                <a:r>
                  <a:rPr lang="it-IT" sz="1600" dirty="0">
                    <a:solidFill>
                      <a:schemeClr val="tx2"/>
                    </a:solidFill>
                  </a:rPr>
                  <a:t>t quarks</a:t>
                </a:r>
              </a:p>
              <a:p>
                <a:pPr marL="285750" indent="-285750">
                  <a:lnSpc>
                    <a:spcPct val="150000"/>
                  </a:lnSpc>
                  <a:buClr>
                    <a:schemeClr val="accent2"/>
                  </a:buClr>
                  <a:buFont typeface="Wingdings" panose="05000000000000000000" pitchFamily="2" charset="2"/>
                  <a:buChar char="§"/>
                </a:pPr>
                <a:r>
                  <a:rPr lang="it-IT" sz="1600" dirty="0">
                    <a:solidFill>
                      <a:schemeClr val="tx2"/>
                    </a:solidFill>
                  </a:rPr>
                  <a:t>Higgs </a:t>
                </a:r>
                <a:r>
                  <a:rPr lang="it-IT" sz="1600" dirty="0" err="1">
                    <a:solidFill>
                      <a:schemeClr val="tx2"/>
                    </a:solidFill>
                  </a:rPr>
                  <a:t>boson</a:t>
                </a:r>
                <a:r>
                  <a:rPr lang="it-IT" sz="1600" dirty="0">
                    <a:solidFill>
                      <a:schemeClr val="tx2"/>
                    </a:solidFill>
                  </a:rPr>
                  <a:t> via Higgs-</a:t>
                </a:r>
                <a:r>
                  <a:rPr lang="it-IT" sz="1600" dirty="0" err="1">
                    <a:solidFill>
                      <a:schemeClr val="tx2"/>
                    </a:solidFill>
                  </a:rPr>
                  <a:t>strahlung</a:t>
                </a:r>
                <a:r>
                  <a:rPr lang="it-IT" sz="1600" dirty="0">
                    <a:solidFill>
                      <a:schemeClr val="tx2"/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tx2"/>
                    </a:solidFill>
                  </a:rPr>
                  <a:t>process</a:t>
                </a:r>
                <a:endParaRPr lang="it-IT" sz="1600" dirty="0">
                  <a:solidFill>
                    <a:schemeClr val="tx2"/>
                  </a:solidFill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sz="1600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600" b="1" i="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𝐞</m:t>
                          </m:r>
                        </m:e>
                        <m:sup>
                          <m:r>
                            <a:rPr lang="it-IT" sz="1600" b="1" i="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sSup>
                        <m:sSupPr>
                          <m:ctrlPr>
                            <a:rPr lang="it-IT" sz="1600" b="1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600" b="1" i="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𝐞</m:t>
                          </m:r>
                        </m:e>
                        <m:sup>
                          <m:r>
                            <a:rPr lang="it-IT" sz="1600" b="1" i="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it-IT" sz="1600" b="1" i="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it-IT" sz="16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𝑯𝒁</m:t>
                      </m:r>
                    </m:oMath>
                  </m:oMathPara>
                </a14:m>
                <a:endParaRPr lang="it-IT" sz="1600" b="1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2A8E4447-F7BC-4FC9-8009-88CC943F7F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5357" y="2055225"/>
                <a:ext cx="4490902" cy="1938992"/>
              </a:xfrm>
              <a:prstGeom prst="rect">
                <a:avLst/>
              </a:prstGeom>
              <a:blipFill>
                <a:blip r:embed="rId4"/>
                <a:stretch>
                  <a:fillRect l="-678" r="-203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B72B1C8-69A5-4FCF-AD5E-44018ACB8F83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4/32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9528900-2D39-4FCA-8A0B-0C6CEA889ECB}"/>
              </a:ext>
            </a:extLst>
          </p:cNvPr>
          <p:cNvSpPr txBox="1"/>
          <p:nvPr/>
        </p:nvSpPr>
        <p:spPr>
          <a:xfrm>
            <a:off x="4555173" y="4544845"/>
            <a:ext cx="375070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chemeClr val="accent2"/>
              </a:buClr>
            </a:pPr>
            <a:r>
              <a:rPr lang="it-IT" sz="1800" dirty="0">
                <a:solidFill>
                  <a:schemeClr val="tx2"/>
                </a:solidFill>
              </a:rPr>
              <a:t>EWK </a:t>
            </a:r>
            <a:r>
              <a:rPr lang="it-IT" sz="1800" dirty="0" err="1">
                <a:solidFill>
                  <a:schemeClr val="tx2"/>
                </a:solidFill>
              </a:rPr>
              <a:t>factory</a:t>
            </a:r>
            <a:r>
              <a:rPr lang="it-IT" sz="1800" dirty="0">
                <a:solidFill>
                  <a:schemeClr val="tx2"/>
                </a:solidFill>
              </a:rPr>
              <a:t> </a:t>
            </a:r>
            <a:r>
              <a:rPr lang="it-IT" sz="1800" dirty="0" err="1">
                <a:solidFill>
                  <a:schemeClr val="tx2"/>
                </a:solidFill>
              </a:rPr>
              <a:t>proposals</a:t>
            </a:r>
            <a:r>
              <a:rPr lang="it-IT" sz="1800" dirty="0">
                <a:solidFill>
                  <a:schemeClr val="tx2"/>
                </a:solidFill>
              </a:rPr>
              <a:t>: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it-IT" sz="1800" dirty="0">
                <a:solidFill>
                  <a:schemeClr val="tx2"/>
                </a:solidFill>
              </a:rPr>
              <a:t>Future </a:t>
            </a:r>
            <a:r>
              <a:rPr lang="it-IT" sz="1800" dirty="0" err="1">
                <a:solidFill>
                  <a:schemeClr val="tx2"/>
                </a:solidFill>
              </a:rPr>
              <a:t>Circular</a:t>
            </a:r>
            <a:r>
              <a:rPr lang="it-IT" sz="1800" dirty="0">
                <a:solidFill>
                  <a:schemeClr val="tx2"/>
                </a:solidFill>
              </a:rPr>
              <a:t> Collider </a:t>
            </a:r>
            <a:r>
              <a:rPr lang="it-IT" sz="1800" dirty="0" err="1">
                <a:solidFill>
                  <a:schemeClr val="tx2"/>
                </a:solidFill>
              </a:rPr>
              <a:t>e</a:t>
            </a:r>
            <a:r>
              <a:rPr lang="it-IT" sz="1800" baseline="30000" dirty="0" err="1">
                <a:solidFill>
                  <a:schemeClr val="tx2"/>
                </a:solidFill>
              </a:rPr>
              <a:t>+</a:t>
            </a:r>
            <a:r>
              <a:rPr lang="it-IT" sz="1800" dirty="0" err="1">
                <a:solidFill>
                  <a:schemeClr val="tx2"/>
                </a:solidFill>
              </a:rPr>
              <a:t>e</a:t>
            </a:r>
            <a:r>
              <a:rPr lang="it-IT" sz="1800" baseline="30000" dirty="0">
                <a:solidFill>
                  <a:schemeClr val="tx2"/>
                </a:solidFill>
              </a:rPr>
              <a:t>-</a:t>
            </a:r>
            <a:r>
              <a:rPr lang="it-IT" sz="1800" dirty="0">
                <a:solidFill>
                  <a:schemeClr val="tx2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it-IT" sz="1800" dirty="0" err="1">
                <a:solidFill>
                  <a:schemeClr val="tx2"/>
                </a:solidFill>
              </a:rPr>
              <a:t>Circular</a:t>
            </a:r>
            <a:r>
              <a:rPr lang="it-IT" sz="1800" dirty="0">
                <a:solidFill>
                  <a:schemeClr val="tx2"/>
                </a:solidFill>
              </a:rPr>
              <a:t> Electron </a:t>
            </a:r>
            <a:r>
              <a:rPr lang="it-IT" sz="1800" dirty="0" err="1">
                <a:solidFill>
                  <a:schemeClr val="tx2"/>
                </a:solidFill>
              </a:rPr>
              <a:t>Positron</a:t>
            </a:r>
            <a:r>
              <a:rPr lang="it-IT" sz="1800" dirty="0">
                <a:solidFill>
                  <a:schemeClr val="tx2"/>
                </a:solidFill>
              </a:rPr>
              <a:t> Collider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it-IT" sz="1800" dirty="0">
                <a:solidFill>
                  <a:schemeClr val="tx2"/>
                </a:solidFill>
              </a:rPr>
              <a:t>Compact </a:t>
            </a:r>
            <a:r>
              <a:rPr lang="it-IT" sz="1800" dirty="0" err="1">
                <a:solidFill>
                  <a:schemeClr val="tx2"/>
                </a:solidFill>
              </a:rPr>
              <a:t>LInear</a:t>
            </a:r>
            <a:r>
              <a:rPr lang="it-IT" sz="1800" dirty="0">
                <a:solidFill>
                  <a:schemeClr val="tx2"/>
                </a:solidFill>
              </a:rPr>
              <a:t> Collider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it-IT" sz="1800" dirty="0">
                <a:solidFill>
                  <a:schemeClr val="tx2"/>
                </a:solidFill>
              </a:rPr>
              <a:t>International Linear Collider</a:t>
            </a:r>
            <a:endParaRPr lang="it-IT" sz="1800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428068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924A67-60F8-469C-900E-BF519F313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Neural</a:t>
            </a:r>
            <a:r>
              <a:rPr lang="it-IT" dirty="0"/>
              <a:t>-Network </a:t>
            </a:r>
            <a:r>
              <a:rPr lang="it-IT" dirty="0" err="1"/>
              <a:t>results</a:t>
            </a:r>
            <a:r>
              <a:rPr lang="it-IT" dirty="0"/>
              <a:t> - </a:t>
            </a:r>
            <a:r>
              <a:rPr lang="it-IT" dirty="0" err="1"/>
              <a:t>loss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D0F10A02-FFFF-4BEB-A350-A810AA2D13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12000" y="3060000"/>
            <a:ext cx="4800000" cy="3600000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AA3FAB3-0DB5-43B1-B18B-6D9D7FCE7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0" y="3060000"/>
            <a:ext cx="4799999" cy="3600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1434FE6F-1B24-433E-8880-30C10EF3C4B3}"/>
                  </a:ext>
                </a:extLst>
              </p:cNvPr>
              <p:cNvSpPr txBox="1"/>
              <p:nvPr/>
            </p:nvSpPr>
            <p:spPr>
              <a:xfrm>
                <a:off x="581192" y="2083324"/>
                <a:ext cx="11029616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4590B8"/>
                    </a:solidFill>
                  </a:rPr>
                  <a:t>Loss</a:t>
                </a:r>
                <a:r>
                  <a:rPr lang="en-US" dirty="0">
                    <a:solidFill>
                      <a:schemeClr val="tx2"/>
                    </a:solidFill>
                  </a:rPr>
                  <a:t> </a:t>
                </a:r>
                <a:r>
                  <a:rPr lang="en-US" dirty="0">
                    <a:solidFill>
                      <a:srgbClr val="4590B8"/>
                    </a:solidFill>
                  </a:rPr>
                  <a:t>function</a:t>
                </a:r>
                <a:r>
                  <a:rPr lang="en-US" dirty="0">
                    <a:solidFill>
                      <a:schemeClr val="tx2"/>
                    </a:solidFill>
                  </a:rPr>
                  <a:t>: the Neural Network attempts to </a:t>
                </a:r>
                <a:r>
                  <a:rPr lang="en-US" dirty="0" err="1">
                    <a:solidFill>
                      <a:schemeClr val="tx2"/>
                    </a:solidFill>
                  </a:rPr>
                  <a:t>minimise</a:t>
                </a:r>
                <a:r>
                  <a:rPr lang="en-US" dirty="0">
                    <a:solidFill>
                      <a:schemeClr val="tx2"/>
                    </a:solidFill>
                  </a:rPr>
                  <a:t> this function modifying weights.</a:t>
                </a:r>
              </a:p>
              <a:p>
                <a:r>
                  <a:rPr lang="en-US" dirty="0">
                    <a:solidFill>
                      <a:schemeClr val="tx2"/>
                    </a:solidFill>
                  </a:rPr>
                  <a:t>A common choice in classification tasks is the cross-entropy error function: </a:t>
                </a:r>
                <a14:m>
                  <m:oMath xmlns:m="http://schemas.openxmlformats.org/officeDocument/2006/math">
                    <m:r>
                      <a:rPr lang="en-US" sz="2400" dirty="0" smtClean="0">
                        <a:solidFill>
                          <a:srgbClr val="4590B8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400" i="1" dirty="0" smtClean="0">
                            <a:solidFill>
                              <a:srgbClr val="4590B8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4590B8"/>
                            </a:solidFill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r>
                          <a:rPr lang="en-US" sz="2400" i="1" dirty="0" smtClean="0">
                            <a:solidFill>
                              <a:srgbClr val="4590B8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sz="2400" i="1" dirty="0" smtClean="0">
                            <a:solidFill>
                              <a:srgbClr val="4590B8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4590B8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 dirty="0" smtClean="0">
                            <a:solidFill>
                              <a:srgbClr val="4590B8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func>
                      <m:funcPr>
                        <m:ctrlPr>
                          <a:rPr lang="en-US" sz="2400" i="1" dirty="0" smtClean="0">
                            <a:solidFill>
                              <a:srgbClr val="4590B8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 i="0" dirty="0" smtClean="0">
                            <a:solidFill>
                              <a:srgbClr val="4590B8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sz="2400" i="1" dirty="0" smtClean="0">
                                <a:solidFill>
                                  <a:srgbClr val="4590B8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 smtClean="0">
                                <a:solidFill>
                                  <a:srgbClr val="4590B8"/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2400" i="1" dirty="0" smtClean="0">
                                <a:solidFill>
                                  <a:srgbClr val="4590B8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func>
                  </m:oMath>
                </a14:m>
                <a:endParaRPr lang="en-US" dirty="0">
                  <a:solidFill>
                    <a:schemeClr val="tx2"/>
                  </a:solidFill>
                </a:endParaRPr>
              </a:p>
              <a:p>
                <a:r>
                  <a:rPr lang="en-US" dirty="0">
                    <a:solidFill>
                      <a:schemeClr val="tx2"/>
                    </a:solidFill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800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2"/>
                    </a:solidFill>
                  </a:rPr>
                  <a:t> is the true probability for each label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2"/>
                    </a:solidFill>
                  </a:rPr>
                  <a:t> is predicted probability of the same label.</a:t>
                </a:r>
              </a:p>
            </p:txBody>
          </p:sp>
        </mc:Choice>
        <mc:Fallback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1434FE6F-1B24-433E-8880-30C10EF3C4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2083324"/>
                <a:ext cx="11029616" cy="1015663"/>
              </a:xfrm>
              <a:prstGeom prst="rect">
                <a:avLst/>
              </a:prstGeom>
              <a:blipFill>
                <a:blip r:embed="rId4"/>
                <a:stretch>
                  <a:fillRect l="-442" t="-3614" b="-903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4AD92C3-E02D-4093-B7F5-FE97F3474C8B}"/>
              </a:ext>
            </a:extLst>
          </p:cNvPr>
          <p:cNvSpPr txBox="1"/>
          <p:nvPr/>
        </p:nvSpPr>
        <p:spPr>
          <a:xfrm>
            <a:off x="4409418" y="3890997"/>
            <a:ext cx="105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4590B8"/>
                </a:solidFill>
              </a:rPr>
              <a:t>VGGNet</a:t>
            </a:r>
            <a:endParaRPr lang="it-IT" dirty="0">
              <a:solidFill>
                <a:srgbClr val="4590B8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A040F81-C104-4F1D-8501-AFCBD5195F9D}"/>
              </a:ext>
            </a:extLst>
          </p:cNvPr>
          <p:cNvSpPr txBox="1"/>
          <p:nvPr/>
        </p:nvSpPr>
        <p:spPr>
          <a:xfrm>
            <a:off x="9661719" y="3890997"/>
            <a:ext cx="105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4590B8"/>
                </a:solidFill>
              </a:rPr>
              <a:t>ResNet</a:t>
            </a:r>
            <a:endParaRPr lang="it-IT" dirty="0">
              <a:solidFill>
                <a:srgbClr val="4590B8"/>
              </a:solidFill>
            </a:endParaRP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5D9A86B4-0D15-4DC2-9DA0-64E4433E11BD}"/>
              </a:ext>
            </a:extLst>
          </p:cNvPr>
          <p:cNvGrpSpPr/>
          <p:nvPr/>
        </p:nvGrpSpPr>
        <p:grpSpPr>
          <a:xfrm>
            <a:off x="8449496" y="6363091"/>
            <a:ext cx="799771" cy="276999"/>
            <a:chOff x="3206622" y="6363091"/>
            <a:chExt cx="799771" cy="276999"/>
          </a:xfrm>
        </p:grpSpPr>
        <p:sp>
          <p:nvSpPr>
            <p:cNvPr id="13" name="Rettangolo 12">
              <a:extLst>
                <a:ext uri="{FF2B5EF4-FFF2-40B4-BE49-F238E27FC236}">
                  <a16:creationId xmlns:a16="http://schemas.microsoft.com/office/drawing/2014/main" id="{A9A5417B-5442-4752-9D1F-D6869F2C879B}"/>
                </a:ext>
              </a:extLst>
            </p:cNvPr>
            <p:cNvSpPr/>
            <p:nvPr/>
          </p:nvSpPr>
          <p:spPr>
            <a:xfrm>
              <a:off x="3206622" y="6422180"/>
              <a:ext cx="546754" cy="217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E78AAFD8-2CCC-47F9-9B08-FB9BF8B2BDE1}"/>
                </a:ext>
              </a:extLst>
            </p:cNvPr>
            <p:cNvSpPr txBox="1"/>
            <p:nvPr/>
          </p:nvSpPr>
          <p:spPr>
            <a:xfrm>
              <a:off x="3233395" y="6363091"/>
              <a:ext cx="7729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Epochs</a:t>
              </a:r>
              <a:endParaRPr lang="it-IT" sz="1200" dirty="0"/>
            </a:p>
          </p:txBody>
        </p:sp>
      </p:grpSp>
      <p:sp>
        <p:nvSpPr>
          <p:cNvPr id="16" name="Rettangolo 15">
            <a:extLst>
              <a:ext uri="{FF2B5EF4-FFF2-40B4-BE49-F238E27FC236}">
                <a16:creationId xmlns:a16="http://schemas.microsoft.com/office/drawing/2014/main" id="{40F24337-9B73-42EF-8EEA-25B73E611635}"/>
              </a:ext>
            </a:extLst>
          </p:cNvPr>
          <p:cNvSpPr/>
          <p:nvPr/>
        </p:nvSpPr>
        <p:spPr>
          <a:xfrm>
            <a:off x="3228618" y="6422179"/>
            <a:ext cx="546754" cy="217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7EA317AB-D37F-42D0-BEC4-A73CD4BB052C}"/>
              </a:ext>
            </a:extLst>
          </p:cNvPr>
          <p:cNvGrpSpPr/>
          <p:nvPr/>
        </p:nvGrpSpPr>
        <p:grpSpPr>
          <a:xfrm>
            <a:off x="3206622" y="6363091"/>
            <a:ext cx="799771" cy="276999"/>
            <a:chOff x="3206622" y="6363091"/>
            <a:chExt cx="799771" cy="276999"/>
          </a:xfrm>
        </p:grpSpPr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5C39439C-9A74-475E-A15F-B22E65DDC35A}"/>
                </a:ext>
              </a:extLst>
            </p:cNvPr>
            <p:cNvSpPr/>
            <p:nvPr/>
          </p:nvSpPr>
          <p:spPr>
            <a:xfrm>
              <a:off x="3206622" y="6422180"/>
              <a:ext cx="546754" cy="217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168ED3EF-592C-4EB9-9896-67662FC53841}"/>
                </a:ext>
              </a:extLst>
            </p:cNvPr>
            <p:cNvSpPr txBox="1"/>
            <p:nvPr/>
          </p:nvSpPr>
          <p:spPr>
            <a:xfrm>
              <a:off x="3233395" y="6363091"/>
              <a:ext cx="7729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Epochs</a:t>
              </a:r>
              <a:endParaRPr lang="it-IT" sz="1200" dirty="0"/>
            </a:p>
          </p:txBody>
        </p:sp>
      </p:grp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C874F9B-BACD-48F8-88B5-87F2B7846F13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19/25</a:t>
            </a:r>
          </a:p>
        </p:txBody>
      </p:sp>
      <p:pic>
        <p:nvPicPr>
          <p:cNvPr id="20" name="Segnaposto contenuto 5">
            <a:extLst>
              <a:ext uri="{FF2B5EF4-FFF2-40B4-BE49-F238E27FC236}">
                <a16:creationId xmlns:a16="http://schemas.microsoft.com/office/drawing/2014/main" id="{27A673C5-B41F-4ED2-BF53-855A83DE895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790" t="77867" r="10715" b="11873"/>
          <a:stretch/>
        </p:blipFill>
        <p:spPr>
          <a:xfrm>
            <a:off x="4278585" y="3519696"/>
            <a:ext cx="1079756" cy="369332"/>
          </a:xfrm>
          <a:prstGeom prst="rect">
            <a:avLst/>
          </a:prstGeom>
        </p:spPr>
      </p:pic>
      <p:pic>
        <p:nvPicPr>
          <p:cNvPr id="24" name="Segnaposto contenuto 5">
            <a:extLst>
              <a:ext uri="{FF2B5EF4-FFF2-40B4-BE49-F238E27FC236}">
                <a16:creationId xmlns:a16="http://schemas.microsoft.com/office/drawing/2014/main" id="{DE5D772E-8445-498C-8955-C56B4C7953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790" t="77867" r="10715" b="11873"/>
          <a:stretch/>
        </p:blipFill>
        <p:spPr>
          <a:xfrm>
            <a:off x="9530593" y="3517002"/>
            <a:ext cx="1079756" cy="369332"/>
          </a:xfrm>
          <a:prstGeom prst="rect">
            <a:avLst/>
          </a:prstGeom>
        </p:spPr>
      </p:pic>
      <p:sp>
        <p:nvSpPr>
          <p:cNvPr id="25" name="Rettangolo 24">
            <a:extLst>
              <a:ext uri="{FF2B5EF4-FFF2-40B4-BE49-F238E27FC236}">
                <a16:creationId xmlns:a16="http://schemas.microsoft.com/office/drawing/2014/main" id="{0FAA9D29-2DEA-4A6A-B9D1-469A6042E19A}"/>
              </a:ext>
            </a:extLst>
          </p:cNvPr>
          <p:cNvSpPr/>
          <p:nvPr/>
        </p:nvSpPr>
        <p:spPr>
          <a:xfrm>
            <a:off x="4629872" y="3563414"/>
            <a:ext cx="684368" cy="281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E53CEAC5-3F1E-4E8E-BD36-FF85F391316C}"/>
              </a:ext>
            </a:extLst>
          </p:cNvPr>
          <p:cNvSpPr txBox="1"/>
          <p:nvPr/>
        </p:nvSpPr>
        <p:spPr>
          <a:xfrm>
            <a:off x="4521015" y="3504302"/>
            <a:ext cx="1058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Training set</a:t>
            </a:r>
          </a:p>
          <a:p>
            <a:r>
              <a:rPr lang="it-IT" sz="1000" dirty="0" err="1"/>
              <a:t>Validation</a:t>
            </a:r>
            <a:r>
              <a:rPr lang="it-IT" sz="1000" dirty="0"/>
              <a:t> set</a:t>
            </a:r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2483C901-9578-4AF8-BD81-A073BA16A945}"/>
              </a:ext>
            </a:extLst>
          </p:cNvPr>
          <p:cNvSpPr/>
          <p:nvPr/>
        </p:nvSpPr>
        <p:spPr>
          <a:xfrm>
            <a:off x="9876303" y="3551686"/>
            <a:ext cx="684368" cy="281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59DE11E-58CA-45A0-B9B7-C1F92F88D7E0}"/>
              </a:ext>
            </a:extLst>
          </p:cNvPr>
          <p:cNvSpPr txBox="1"/>
          <p:nvPr/>
        </p:nvSpPr>
        <p:spPr>
          <a:xfrm>
            <a:off x="9767446" y="3492574"/>
            <a:ext cx="1058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Training set</a:t>
            </a:r>
          </a:p>
          <a:p>
            <a:r>
              <a:rPr lang="it-IT" sz="1000" dirty="0" err="1"/>
              <a:t>Validation</a:t>
            </a:r>
            <a:r>
              <a:rPr lang="it-IT" sz="1000" dirty="0"/>
              <a:t> set</a:t>
            </a:r>
          </a:p>
        </p:txBody>
      </p:sp>
    </p:spTree>
    <p:extLst>
      <p:ext uri="{BB962C8B-B14F-4D97-AF65-F5344CB8AC3E}">
        <p14:creationId xmlns:p14="http://schemas.microsoft.com/office/powerpoint/2010/main" val="27641009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924A67-60F8-469C-900E-BF519F313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Roc</a:t>
            </a:r>
            <a:r>
              <a:rPr lang="it-IT" dirty="0"/>
              <a:t> on </a:t>
            </a:r>
            <a:r>
              <a:rPr lang="it-IT" dirty="0" err="1"/>
              <a:t>different</a:t>
            </a:r>
            <a:r>
              <a:rPr lang="it-IT" dirty="0"/>
              <a:t> energy ranges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A4C08C8-FCD3-4721-ABE8-68CAE9335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979915"/>
            <a:ext cx="5378787" cy="344479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4AD92C3-E02D-4093-B7F5-FE97F3474C8B}"/>
              </a:ext>
            </a:extLst>
          </p:cNvPr>
          <p:cNvSpPr txBox="1"/>
          <p:nvPr/>
        </p:nvSpPr>
        <p:spPr>
          <a:xfrm>
            <a:off x="1956773" y="4517644"/>
            <a:ext cx="105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4590B8"/>
                </a:solidFill>
              </a:rPr>
              <a:t>VGGNet</a:t>
            </a:r>
            <a:endParaRPr lang="it-IT" dirty="0">
              <a:solidFill>
                <a:srgbClr val="4590B8"/>
              </a:solidFill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01DFFFF7-85C6-4134-B8A7-74CBEA9BC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020" y="2979915"/>
            <a:ext cx="5378788" cy="34447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A040F81-C104-4F1D-8501-AFCBD5195F9D}"/>
              </a:ext>
            </a:extLst>
          </p:cNvPr>
          <p:cNvSpPr txBox="1"/>
          <p:nvPr/>
        </p:nvSpPr>
        <p:spPr>
          <a:xfrm>
            <a:off x="7611778" y="4517644"/>
            <a:ext cx="105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4590B8"/>
                </a:solidFill>
              </a:rPr>
              <a:t>ResNet</a:t>
            </a:r>
            <a:endParaRPr lang="it-IT" dirty="0">
              <a:solidFill>
                <a:srgbClr val="4590B8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434FE6F-1B24-433E-8880-30C10EF3C4B3}"/>
              </a:ext>
            </a:extLst>
          </p:cNvPr>
          <p:cNvSpPr txBox="1"/>
          <p:nvPr/>
        </p:nvSpPr>
        <p:spPr>
          <a:xfrm>
            <a:off x="581192" y="2139596"/>
            <a:ext cx="110296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The validation dataset has been divided in four subsamples concerning different energy ranges.</a:t>
            </a:r>
          </a:p>
          <a:p>
            <a:r>
              <a:rPr lang="en-US" dirty="0">
                <a:solidFill>
                  <a:schemeClr val="tx2"/>
                </a:solidFill>
              </a:rPr>
              <a:t>The ROC curves have been produced on these subsamples to valuate the NN performances at different energies.</a:t>
            </a:r>
          </a:p>
          <a:p>
            <a:r>
              <a:rPr lang="en-US" dirty="0">
                <a:solidFill>
                  <a:schemeClr val="tx2"/>
                </a:solidFill>
              </a:rPr>
              <a:t>The NNs do not have performances extremely different changing the energy range.</a:t>
            </a:r>
          </a:p>
        </p:txBody>
      </p:sp>
    </p:spTree>
    <p:extLst>
      <p:ext uri="{BB962C8B-B14F-4D97-AF65-F5344CB8AC3E}">
        <p14:creationId xmlns:p14="http://schemas.microsoft.com/office/powerpoint/2010/main" val="3047109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BEEB5-57D6-4557-AC32-5163A5A0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IDEA Detector Concept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513A1017-C093-40EF-ABEC-375B1C89D5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306" y="3565780"/>
            <a:ext cx="2916152" cy="2590064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9C13B43-D680-4703-834B-43C08A6B9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6161" y="2236334"/>
            <a:ext cx="4044648" cy="391951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490E724-5465-48EC-ADF0-1BB17F8CAFB6}"/>
              </a:ext>
            </a:extLst>
          </p:cNvPr>
          <p:cNvSpPr txBox="1"/>
          <p:nvPr/>
        </p:nvSpPr>
        <p:spPr>
          <a:xfrm>
            <a:off x="813177" y="2219943"/>
            <a:ext cx="6746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tx2"/>
                </a:solidFill>
              </a:rPr>
              <a:t>General-</a:t>
            </a:r>
            <a:r>
              <a:rPr lang="it-IT" dirty="0" err="1">
                <a:solidFill>
                  <a:schemeClr val="tx2"/>
                </a:solidFill>
              </a:rPr>
              <a:t>purpose</a:t>
            </a:r>
            <a:r>
              <a:rPr lang="it-IT" dirty="0">
                <a:solidFill>
                  <a:schemeClr val="tx2"/>
                </a:solidFill>
              </a:rPr>
              <a:t> detector for future </a:t>
            </a:r>
            <a:r>
              <a:rPr lang="it-IT" dirty="0" err="1">
                <a:solidFill>
                  <a:schemeClr val="tx2"/>
                </a:solidFill>
              </a:rPr>
              <a:t>e</a:t>
            </a:r>
            <a:r>
              <a:rPr lang="it-IT" baseline="30000" dirty="0" err="1">
                <a:solidFill>
                  <a:schemeClr val="tx2"/>
                </a:solidFill>
              </a:rPr>
              <a:t>+</a:t>
            </a:r>
            <a:r>
              <a:rPr lang="it-IT" dirty="0" err="1">
                <a:solidFill>
                  <a:schemeClr val="tx2"/>
                </a:solidFill>
              </a:rPr>
              <a:t>e</a:t>
            </a:r>
            <a:r>
              <a:rPr lang="it-IT" baseline="30000" dirty="0">
                <a:solidFill>
                  <a:schemeClr val="tx2"/>
                </a:solidFill>
              </a:rPr>
              <a:t>-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circular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colliders</a:t>
            </a:r>
            <a:r>
              <a:rPr lang="it-IT" dirty="0">
                <a:solidFill>
                  <a:schemeClr val="tx2"/>
                </a:solidFill>
              </a:rPr>
              <a:t>, </a:t>
            </a:r>
          </a:p>
          <a:p>
            <a:r>
              <a:rPr lang="it-IT" dirty="0" err="1">
                <a:solidFill>
                  <a:schemeClr val="tx2"/>
                </a:solidFill>
              </a:rPr>
              <a:t>proposed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at</a:t>
            </a:r>
            <a:r>
              <a:rPr lang="it-IT" dirty="0">
                <a:solidFill>
                  <a:schemeClr val="tx2"/>
                </a:solidFill>
              </a:rPr>
              <a:t> the </a:t>
            </a:r>
            <a:r>
              <a:rPr lang="it-IT" dirty="0" err="1">
                <a:solidFill>
                  <a:schemeClr val="tx2"/>
                </a:solidFill>
              </a:rPr>
              <a:t>beginning</a:t>
            </a:r>
            <a:r>
              <a:rPr lang="it-IT" dirty="0">
                <a:solidFill>
                  <a:schemeClr val="tx2"/>
                </a:solidFill>
              </a:rPr>
              <a:t> by INFN (Milano, Pavia, Pisa, Bologna and Lecce) and </a:t>
            </a:r>
            <a:r>
              <a:rPr lang="it-IT" dirty="0" err="1">
                <a:solidFill>
                  <a:schemeClr val="tx2"/>
                </a:solidFill>
              </a:rPr>
              <a:t>now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supported</a:t>
            </a:r>
            <a:r>
              <a:rPr lang="it-IT" dirty="0">
                <a:solidFill>
                  <a:schemeClr val="tx2"/>
                </a:solidFill>
              </a:rPr>
              <a:t> by an international </a:t>
            </a:r>
            <a:r>
              <a:rPr lang="it-IT" dirty="0" err="1">
                <a:solidFill>
                  <a:schemeClr val="tx2"/>
                </a:solidFill>
              </a:rPr>
              <a:t>collaboration</a:t>
            </a:r>
            <a:r>
              <a:rPr lang="it-IT" dirty="0">
                <a:solidFill>
                  <a:schemeClr val="tx2"/>
                </a:solidFill>
              </a:rPr>
              <a:t>.</a:t>
            </a:r>
          </a:p>
          <a:p>
            <a:r>
              <a:rPr lang="it-IT" dirty="0" err="1">
                <a:solidFill>
                  <a:schemeClr val="tx2"/>
                </a:solidFill>
              </a:rPr>
              <a:t>Included</a:t>
            </a:r>
            <a:r>
              <a:rPr lang="it-IT" dirty="0">
                <a:solidFill>
                  <a:schemeClr val="tx2"/>
                </a:solidFill>
              </a:rPr>
              <a:t> in FCC-</a:t>
            </a:r>
            <a:r>
              <a:rPr lang="it-IT" dirty="0" err="1">
                <a:solidFill>
                  <a:schemeClr val="tx2"/>
                </a:solidFill>
              </a:rPr>
              <a:t>ee</a:t>
            </a:r>
            <a:r>
              <a:rPr lang="it-IT" dirty="0">
                <a:solidFill>
                  <a:schemeClr val="tx2"/>
                </a:solidFill>
              </a:rPr>
              <a:t> and CEPC design reports. 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ED386EA-E9EA-4CF3-BD3C-B2DD5BC7DE5B}"/>
              </a:ext>
            </a:extLst>
          </p:cNvPr>
          <p:cNvSpPr txBox="1"/>
          <p:nvPr/>
        </p:nvSpPr>
        <p:spPr>
          <a:xfrm>
            <a:off x="3649832" y="3376942"/>
            <a:ext cx="3916329" cy="277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4590B8"/>
              </a:buClr>
              <a:buFont typeface="Wingdings" panose="05000000000000000000" pitchFamily="2" charset="2"/>
              <a:buChar char="§"/>
            </a:pPr>
            <a:r>
              <a:rPr lang="it-IT" dirty="0">
                <a:solidFill>
                  <a:schemeClr val="tx2"/>
                </a:solidFill>
              </a:rPr>
              <a:t>Vertex detector</a:t>
            </a:r>
          </a:p>
          <a:p>
            <a:pPr marL="285750" indent="-285750">
              <a:lnSpc>
                <a:spcPct val="200000"/>
              </a:lnSpc>
              <a:buClr>
                <a:srgbClr val="4590B8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Drift chamber</a:t>
            </a:r>
            <a:endParaRPr lang="it-IT" dirty="0">
              <a:solidFill>
                <a:schemeClr val="tx2"/>
              </a:solidFill>
            </a:endParaRPr>
          </a:p>
          <a:p>
            <a:pPr marL="285750" indent="-285750">
              <a:lnSpc>
                <a:spcPct val="200000"/>
              </a:lnSpc>
              <a:buClr>
                <a:srgbClr val="4590B8"/>
              </a:buClr>
              <a:buFont typeface="Wingdings" panose="05000000000000000000" pitchFamily="2" charset="2"/>
              <a:buChar char="§"/>
            </a:pPr>
            <a:r>
              <a:rPr lang="it-IT" dirty="0" err="1">
                <a:solidFill>
                  <a:schemeClr val="tx2"/>
                </a:solidFill>
              </a:rPr>
              <a:t>Superconducting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solenoid</a:t>
            </a:r>
            <a:r>
              <a:rPr lang="it-IT" dirty="0">
                <a:solidFill>
                  <a:schemeClr val="tx2"/>
                </a:solidFill>
              </a:rPr>
              <a:t> coil</a:t>
            </a:r>
          </a:p>
          <a:p>
            <a:pPr marL="285750" indent="-285750">
              <a:lnSpc>
                <a:spcPct val="200000"/>
              </a:lnSpc>
              <a:buClr>
                <a:srgbClr val="4590B8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2"/>
                </a:solidFill>
              </a:rPr>
              <a:t>Dual-readout calorimeter</a:t>
            </a:r>
          </a:p>
          <a:p>
            <a:pPr marL="285750" indent="-285750">
              <a:lnSpc>
                <a:spcPct val="200000"/>
              </a:lnSpc>
              <a:buClr>
                <a:srgbClr val="4590B8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Yoke and muon chambers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A2E66F9-E93B-4F72-BACE-4C008A9282FA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5/32</a:t>
            </a:r>
          </a:p>
        </p:txBody>
      </p:sp>
    </p:spTree>
    <p:extLst>
      <p:ext uri="{BB962C8B-B14F-4D97-AF65-F5344CB8AC3E}">
        <p14:creationId xmlns:p14="http://schemas.microsoft.com/office/powerpoint/2010/main" val="1675594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CD39B0-F8BB-4F15-9DB0-C4C453608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3102633"/>
            <a:ext cx="11029615" cy="1497507"/>
          </a:xfrm>
        </p:spPr>
        <p:txBody>
          <a:bodyPr/>
          <a:lstStyle/>
          <a:p>
            <a:r>
              <a:rPr lang="it-IT" cap="none" dirty="0" err="1"/>
              <a:t>Calorimetry</a:t>
            </a:r>
            <a:r>
              <a:rPr lang="it-IT" cap="none" dirty="0"/>
              <a:t> and the dual-</a:t>
            </a:r>
            <a:r>
              <a:rPr lang="it-IT" cap="none" dirty="0" err="1"/>
              <a:t>readout</a:t>
            </a:r>
            <a:r>
              <a:rPr lang="it-IT" cap="none" dirty="0"/>
              <a:t> </a:t>
            </a:r>
            <a:r>
              <a:rPr lang="it-IT" cap="none" dirty="0" err="1"/>
              <a:t>method</a:t>
            </a:r>
            <a:endParaRPr lang="it-IT" cap="none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C067219-ECB6-4816-B0A8-C90AC2024C96}"/>
              </a:ext>
            </a:extLst>
          </p:cNvPr>
          <p:cNvSpPr/>
          <p:nvPr/>
        </p:nvSpPr>
        <p:spPr>
          <a:xfrm>
            <a:off x="444616" y="4739780"/>
            <a:ext cx="11291581" cy="327171"/>
          </a:xfrm>
          <a:prstGeom prst="rect">
            <a:avLst/>
          </a:prstGeom>
          <a:solidFill>
            <a:srgbClr val="459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8671BCC-DD26-441A-AA0E-B7ECC7771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4364" y="639618"/>
            <a:ext cx="4543019" cy="3407264"/>
          </a:xfrm>
          <a:prstGeom prst="rect">
            <a:avLst/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1088839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BEEB5-57D6-4557-AC32-5163A5A0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Calorimeter</a:t>
            </a:r>
            <a:r>
              <a:rPr lang="it-IT" dirty="0"/>
              <a:t> </a:t>
            </a:r>
            <a:r>
              <a:rPr lang="it-IT" dirty="0" err="1"/>
              <a:t>response</a:t>
            </a:r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C3C54F8-8187-4F35-9BE0-D69484F0E5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2" y="2180496"/>
                <a:ext cx="11029615" cy="4484167"/>
              </a:xfrm>
            </p:spPr>
            <p:txBody>
              <a:bodyPr anchor="t">
                <a:noAutofit/>
              </a:bodyPr>
              <a:lstStyle/>
              <a:p>
                <a:pPr marL="0" indent="0">
                  <a:buNone/>
                </a:pPr>
                <a:r>
                  <a:rPr lang="en-US" dirty="0"/>
                  <a:t>The calorimeter response is defined as the average calorimeter signal per unit of deposited energy.</a:t>
                </a:r>
                <a:br>
                  <a:rPr lang="en-US" dirty="0"/>
                </a:br>
                <a:r>
                  <a:rPr lang="en-US" dirty="0"/>
                  <a:t>A calorimeter with a constant response is said to be </a:t>
                </a:r>
                <a:r>
                  <a:rPr lang="en-US" dirty="0">
                    <a:solidFill>
                      <a:srgbClr val="4590B8"/>
                    </a:solidFill>
                  </a:rPr>
                  <a:t>linear</a:t>
                </a:r>
                <a:r>
                  <a:rPr lang="en-US" dirty="0"/>
                  <a:t>.</a:t>
                </a:r>
                <a:br>
                  <a:rPr lang="en-US" dirty="0"/>
                </a:br>
                <a:r>
                  <a:rPr lang="en-US" dirty="0"/>
                  <a:t>In </a:t>
                </a:r>
                <a:r>
                  <a:rPr lang="en-US" dirty="0" err="1"/>
                  <a:t>em</a:t>
                </a:r>
                <a:r>
                  <a:rPr lang="en-US" dirty="0"/>
                  <a:t> calorimeters the number of particles is, on average, proportional to the primary energy, hence, they are in general linear detectors.</a:t>
                </a:r>
                <a:br>
                  <a:rPr lang="en-US" dirty="0"/>
                </a:br>
                <a:r>
                  <a:rPr lang="en-US" dirty="0"/>
                  <a:t>The response of a </a:t>
                </a:r>
                <a:r>
                  <a:rPr lang="en-US" dirty="0">
                    <a:solidFill>
                      <a:schemeClr val="accent2"/>
                    </a:solidFill>
                  </a:rPr>
                  <a:t>hadronic calorimeter </a:t>
                </a:r>
                <a:r>
                  <a:rPr lang="en-US" dirty="0"/>
                  <a:t>is a mixture between</a:t>
                </a:r>
                <a:br>
                  <a:rPr lang="en-US" dirty="0"/>
                </a:br>
                <a:r>
                  <a:rPr lang="en-US" dirty="0"/>
                  <a:t>the response to the </a:t>
                </a:r>
                <a:r>
                  <a:rPr lang="en-US" dirty="0" err="1"/>
                  <a:t>em</a:t>
                </a:r>
                <a:r>
                  <a:rPr lang="en-US" dirty="0"/>
                  <a:t> (e) and non-</a:t>
                </a:r>
                <a:r>
                  <a:rPr lang="en-US" dirty="0" err="1"/>
                  <a:t>em</a:t>
                </a:r>
                <a:r>
                  <a:rPr lang="en-US" dirty="0"/>
                  <a:t> (h) components.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it-IT" dirty="0"/>
                  <a:t>					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it-IT" i="0" dirty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it-IT" b="0" i="0" dirty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it-IT" i="0" dirty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it-IT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𝑒𝑚</m:t>
                        </m:r>
                      </m:sub>
                    </m:sSub>
                    <m:r>
                      <a:rPr lang="it-IT" i="0" dirty="0"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h</m:t>
                    </m:r>
                    <m:r>
                      <a:rPr lang="it-IT" i="0" dirty="0"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ctrlPr>
                          <a:rPr lang="it-IT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0" dirty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it-IT" i="1" dirty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𝑒𝑚</m:t>
                            </m:r>
                          </m:sub>
                        </m:sSub>
                      </m:e>
                    </m:d>
                  </m:oMath>
                </a14:m>
                <a:endParaRPr lang="it-IT" dirty="0"/>
              </a:p>
              <a:p>
                <a:pPr marL="0" indent="0">
                  <a:buNone/>
                </a:pPr>
                <a:endParaRPr lang="it-IT" sz="1100" dirty="0"/>
              </a:p>
              <a:p>
                <a:r>
                  <a:rPr lang="it-IT" dirty="0" err="1">
                    <a:solidFill>
                      <a:srgbClr val="00B050"/>
                    </a:solidFill>
                  </a:rPr>
                  <a:t>Compensating</a:t>
                </a:r>
                <a:r>
                  <a:rPr lang="it-IT" dirty="0"/>
                  <a:t>: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dirty="0" smtClean="0">
                            <a:latin typeface="Cambria Math" panose="02040503050406030204" pitchFamily="18" charset="0"/>
                          </a:rPr>
                          <m:t>ⅇ</m:t>
                        </m:r>
                      </m:num>
                      <m:den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r>
                      <a:rPr lang="it-IT" i="0" dirty="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it-IT" dirty="0"/>
              </a:p>
              <a:p>
                <a:r>
                  <a:rPr lang="it-IT" dirty="0" err="1">
                    <a:solidFill>
                      <a:srgbClr val="FF0000"/>
                    </a:solidFill>
                  </a:rPr>
                  <a:t>Undercompensating</a:t>
                </a:r>
                <a:r>
                  <a:rPr lang="it-IT" dirty="0"/>
                  <a:t>: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0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dirty="0" smtClean="0">
                            <a:latin typeface="Cambria Math" panose="02040503050406030204" pitchFamily="18" charset="0"/>
                          </a:rPr>
                          <m:t>ⅇ</m:t>
                        </m:r>
                      </m:num>
                      <m:den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it-IT" i="0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it-IT" dirty="0"/>
              </a:p>
              <a:p>
                <a:r>
                  <a:rPr lang="it-IT" dirty="0" err="1">
                    <a:solidFill>
                      <a:srgbClr val="0000D5"/>
                    </a:solidFill>
                  </a:rPr>
                  <a:t>Overcompensating</a:t>
                </a:r>
                <a:r>
                  <a:rPr lang="it-IT" dirty="0"/>
                  <a:t>: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dirty="0" smtClean="0">
                            <a:latin typeface="Cambria Math" panose="02040503050406030204" pitchFamily="18" charset="0"/>
                          </a:rPr>
                          <m:t>ⅇ</m:t>
                        </m:r>
                      </m:num>
                      <m:den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it-IT" i="0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it-IT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C3C54F8-8187-4F35-9BE0-D69484F0E5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180496"/>
                <a:ext cx="11029615" cy="4484167"/>
              </a:xfrm>
              <a:blipFill>
                <a:blip r:embed="rId2"/>
                <a:stretch>
                  <a:fillRect l="-442" t="-816" b="-530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>
            <a:extLst>
              <a:ext uri="{FF2B5EF4-FFF2-40B4-BE49-F238E27FC236}">
                <a16:creationId xmlns:a16="http://schemas.microsoft.com/office/drawing/2014/main" id="{45D277C3-7DAF-4D7F-9BD8-0E49B6717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1306" y="3161743"/>
            <a:ext cx="4023360" cy="369625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440F388-7540-44EE-83BE-D6F0A026B84F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7/32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0310CF0-D933-4880-971D-32A426641C53}"/>
              </a:ext>
            </a:extLst>
          </p:cNvPr>
          <p:cNvSpPr txBox="1"/>
          <p:nvPr/>
        </p:nvSpPr>
        <p:spPr>
          <a:xfrm>
            <a:off x="4323268" y="6295330"/>
            <a:ext cx="2973039" cy="430887"/>
          </a:xfrm>
          <a:prstGeom prst="rect">
            <a:avLst/>
          </a:prstGeom>
          <a:noFill/>
          <a:ln>
            <a:solidFill>
              <a:srgbClr val="3E82A6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effectLst/>
                <a:latin typeface="Arial" panose="020B0604020202020204" pitchFamily="34" charset="0"/>
              </a:rPr>
              <a:t>R. </a:t>
            </a:r>
            <a:r>
              <a:rPr lang="en-US" sz="1050" dirty="0" err="1">
                <a:effectLst/>
                <a:latin typeface="Arial" panose="020B0604020202020204" pitchFamily="34" charset="0"/>
              </a:rPr>
              <a:t>Wigmans</a:t>
            </a:r>
            <a:r>
              <a:rPr lang="en-US" sz="1050" dirty="0">
                <a:effectLst/>
                <a:latin typeface="Arial" panose="020B0604020202020204" pitchFamily="34" charset="0"/>
              </a:rPr>
              <a:t> et al. “The art of calorimetry”</a:t>
            </a:r>
          </a:p>
          <a:p>
            <a:pPr algn="ctr"/>
            <a:r>
              <a:rPr lang="it-IT" sz="1050" dirty="0">
                <a:effectLst/>
                <a:latin typeface="Arial" panose="020B0604020202020204" pitchFamily="34" charset="0"/>
              </a:rPr>
              <a:t>DOI 10.3254/978-1-60750-630-0-31</a:t>
            </a:r>
            <a:endParaRPr lang="it-IT" sz="1050" dirty="0"/>
          </a:p>
        </p:txBody>
      </p:sp>
    </p:spTree>
    <p:extLst>
      <p:ext uri="{BB962C8B-B14F-4D97-AF65-F5344CB8AC3E}">
        <p14:creationId xmlns:p14="http://schemas.microsoft.com/office/powerpoint/2010/main" val="3203911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41751ADD-1706-4A33-8ECC-13BA21C172A3}"/>
              </a:ext>
            </a:extLst>
          </p:cNvPr>
          <p:cNvSpPr/>
          <p:nvPr/>
        </p:nvSpPr>
        <p:spPr>
          <a:xfrm>
            <a:off x="1252025" y="5570806"/>
            <a:ext cx="1561513" cy="773721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05BEEB5-57D6-4557-AC32-5163A5A0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Dual-</a:t>
            </a:r>
            <a:r>
              <a:rPr lang="it-IT" dirty="0" err="1"/>
              <a:t>readout</a:t>
            </a:r>
            <a:r>
              <a:rPr lang="it-IT" dirty="0"/>
              <a:t> </a:t>
            </a:r>
            <a:r>
              <a:rPr lang="it-IT" dirty="0" err="1"/>
              <a:t>compensation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C3C54F8-8187-4F35-9BE0-D69484F0E5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2" y="2096088"/>
                <a:ext cx="6030623" cy="4248439"/>
              </a:xfrm>
            </p:spPr>
            <p:txBody>
              <a:bodyPr anchor="t">
                <a:noAutofit/>
              </a:bodyPr>
              <a:lstStyle/>
              <a:p>
                <a:r>
                  <a:rPr lang="en-US" dirty="0"/>
                  <a:t>A method that measures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𝑒𝑚</m:t>
                        </m:r>
                      </m:sub>
                    </m:sSub>
                  </m:oMath>
                </a14:m>
                <a:r>
                  <a:rPr lang="en-US" dirty="0"/>
                  <a:t> on an event-by-event basis and applies a correction.</a:t>
                </a:r>
              </a:p>
              <a:p>
                <a:r>
                  <a:rPr lang="en-US" dirty="0">
                    <a:solidFill>
                      <a:schemeClr val="accent2"/>
                    </a:solidFill>
                  </a:rPr>
                  <a:t>Two different signals </a:t>
                </a:r>
                <a:r>
                  <a:rPr lang="en-US" dirty="0"/>
                  <a:t>are read out simultaneously (Cherenkov and scintillation).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it-IT" i="0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i="1" dirty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it-IT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𝑒𝑚</m:t>
                              </m:r>
                            </m:sub>
                          </m:sSub>
                          <m:r>
                            <a:rPr lang="it-IT" i="0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it-IT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ctrlPr>
                                    <a:rPr lang="it-IT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 dirty="0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num>
                                    <m:den>
                                      <m:r>
                                        <a:rPr lang="it-IT" i="0" dirty="0">
                                          <a:latin typeface="Cambria Math" panose="02040503050406030204" pitchFamily="18" charset="0"/>
                                        </a:rPr>
                                        <m:t>ⅇ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b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sub>
                          </m:sSub>
                          <m:d>
                            <m:dPr>
                              <m:ctrlPr>
                                <a:rPr lang="it-IT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0" dirty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it-IT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𝑒𝑚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it-IT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dirty="0">
                          <a:latin typeface="Cambria Math" panose="02040503050406030204" pitchFamily="18" charset="0"/>
                        </a:rPr>
                        <m:t>S</m:t>
                      </m:r>
                      <m:r>
                        <a:rPr lang="it-IT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i="1" dirty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it-IT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𝑒𝑚</m:t>
                              </m:r>
                            </m:sub>
                          </m:sSub>
                          <m:r>
                            <a:rPr lang="it-IT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it-IT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ctrlPr>
                                    <a:rPr lang="it-IT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 dirty="0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num>
                                    <m:den>
                                      <m:r>
                                        <a:rPr lang="it-IT" dirty="0">
                                          <a:latin typeface="Cambria Math" panose="02040503050406030204" pitchFamily="18" charset="0"/>
                                        </a:rPr>
                                        <m:t>ⅇ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b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  <m:d>
                            <m:dPr>
                              <m:ctrlPr>
                                <a:rPr lang="it-IT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dirty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it-IT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𝑒𝑚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it-IT" dirty="0"/>
              </a:p>
              <a:p>
                <a:r>
                  <a:rPr lang="it-IT" dirty="0"/>
                  <a:t>The </a:t>
                </a:r>
                <a:r>
                  <a:rPr lang="it-IT" dirty="0" err="1"/>
                  <a:t>total</a:t>
                </a:r>
                <a:r>
                  <a:rPr lang="it-IT" dirty="0"/>
                  <a:t> energy can be </a:t>
                </a:r>
                <a:r>
                  <a:rPr lang="it-IT" dirty="0" err="1"/>
                  <a:t>reconstructed</a:t>
                </a:r>
                <a:r>
                  <a:rPr lang="it-IT" dirty="0"/>
                  <a:t> </a:t>
                </a:r>
                <a:r>
                  <a:rPr lang="it-IT" dirty="0" err="1"/>
                  <a:t>as</a:t>
                </a:r>
                <a:r>
                  <a:rPr lang="it-IT" dirty="0"/>
                  <a:t>:</a:t>
                </a:r>
                <a:endParaRPr lang="it-IT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it-IT" sz="2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it-IT" sz="2400" i="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sz="24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4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it-IT" sz="2400" i="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t-IT" sz="24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  <m:r>
                          <a:rPr lang="it-IT" sz="24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it-IT" sz="2400" i="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it-IT" sz="24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</a:rPr>
                  <a:t> </a:t>
                </a:r>
                <a:r>
                  <a:rPr lang="it-IT" dirty="0"/>
                  <a:t>		</a:t>
                </a:r>
                <a:r>
                  <a:rPr lang="it-IT" dirty="0" err="1"/>
                  <a:t>where</a:t>
                </a:r>
                <a:r>
                  <a:rPr lang="it-IT" dirty="0"/>
                  <a:t>	 </a:t>
                </a:r>
                <a14:m>
                  <m:oMath xmlns:m="http://schemas.openxmlformats.org/officeDocument/2006/math">
                    <m:r>
                      <a:rPr lang="it-IT" sz="2400" i="1" dirty="0">
                        <a:latin typeface="Cambria Math" panose="02040503050406030204" pitchFamily="18" charset="0"/>
                      </a:rPr>
                      <m:t>𝜒</m:t>
                    </m:r>
                    <m:r>
                      <a:rPr lang="it-IT" sz="2400" i="0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sz="2400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400" i="0" dirty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it-IT" sz="2400" i="1" dirty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it-IT" sz="2400" i="1" dirty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type m:val="skw"/>
                                    <m:ctrlPr>
                                      <a:rPr lang="it-IT" sz="2400" i="1" dirty="0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it-IT" sz="2400" i="1" dirty="0"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num>
                                  <m:den>
                                    <m:r>
                                      <a:rPr lang="it-IT" sz="2400" i="0" dirty="0">
                                        <a:latin typeface="Cambria Math" panose="02040503050406030204" pitchFamily="18" charset="0"/>
                                      </a:rPr>
                                      <m:t>ⅇ</m:t>
                                    </m:r>
                                  </m:den>
                                </m:f>
                              </m:e>
                            </m:d>
                          </m:e>
                          <m:sub>
                            <m:r>
                              <a:rPr lang="it-IT" sz="2400" i="1" dirty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</m:num>
                      <m:den>
                        <m:r>
                          <a:rPr lang="it-IT" sz="2400" i="0" dirty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it-IT" sz="2400" i="1" dirty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it-IT" sz="2400" i="1" dirty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type m:val="skw"/>
                                    <m:ctrlPr>
                                      <a:rPr lang="it-IT" sz="2400" i="1" dirty="0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it-IT" sz="2400" i="1" dirty="0"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num>
                                  <m:den>
                                    <m:r>
                                      <a:rPr lang="it-IT" sz="2400" i="0" dirty="0">
                                        <a:latin typeface="Cambria Math" panose="02040503050406030204" pitchFamily="18" charset="0"/>
                                      </a:rPr>
                                      <m:t>ⅇ</m:t>
                                    </m:r>
                                  </m:den>
                                </m:f>
                              </m:e>
                            </m:d>
                          </m:e>
                          <m:sub>
                            <m:r>
                              <a:rPr lang="it-IT" sz="2400" i="1" dirty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</m:den>
                    </m:f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C3C54F8-8187-4F35-9BE0-D69484F0E5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096088"/>
                <a:ext cx="6030623" cy="4248439"/>
              </a:xfrm>
              <a:blipFill>
                <a:blip r:embed="rId2"/>
                <a:stretch>
                  <a:fillRect l="-404" t="-86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>
            <a:extLst>
              <a:ext uri="{FF2B5EF4-FFF2-40B4-BE49-F238E27FC236}">
                <a16:creationId xmlns:a16="http://schemas.microsoft.com/office/drawing/2014/main" id="{C9E43112-A942-481C-ACDF-388B15CED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249" y="1926287"/>
            <a:ext cx="4478487" cy="4584487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F8404A5-48CF-49DD-A1B0-5DDA373F97AB}"/>
              </a:ext>
            </a:extLst>
          </p:cNvPr>
          <p:cNvSpPr txBox="1"/>
          <p:nvPr/>
        </p:nvSpPr>
        <p:spPr>
          <a:xfrm>
            <a:off x="10944665" y="6356886"/>
            <a:ext cx="66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dirty="0">
                <a:solidFill>
                  <a:schemeClr val="accent2"/>
                </a:solidFill>
              </a:rPr>
              <a:t>8/32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1703C57-8E78-4121-9358-F254078A56CA}"/>
              </a:ext>
            </a:extLst>
          </p:cNvPr>
          <p:cNvSpPr txBox="1"/>
          <p:nvPr/>
        </p:nvSpPr>
        <p:spPr>
          <a:xfrm>
            <a:off x="7886889" y="6398230"/>
            <a:ext cx="2973039" cy="430887"/>
          </a:xfrm>
          <a:prstGeom prst="rect">
            <a:avLst/>
          </a:prstGeom>
          <a:noFill/>
          <a:ln>
            <a:solidFill>
              <a:srgbClr val="3E82A6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effectLst/>
                <a:latin typeface="Arial" panose="020B0604020202020204" pitchFamily="34" charset="0"/>
              </a:rPr>
              <a:t>R. </a:t>
            </a:r>
            <a:r>
              <a:rPr lang="en-US" sz="1050" dirty="0" err="1">
                <a:effectLst/>
                <a:latin typeface="Arial" panose="020B0604020202020204" pitchFamily="34" charset="0"/>
              </a:rPr>
              <a:t>Wigmans</a:t>
            </a:r>
            <a:r>
              <a:rPr lang="en-US" sz="1050" dirty="0">
                <a:effectLst/>
                <a:latin typeface="Arial" panose="020B0604020202020204" pitchFamily="34" charset="0"/>
              </a:rPr>
              <a:t> et al. “The art of calorimetry”</a:t>
            </a:r>
          </a:p>
          <a:p>
            <a:pPr algn="ctr"/>
            <a:r>
              <a:rPr lang="it-IT" sz="1050" dirty="0">
                <a:effectLst/>
                <a:latin typeface="Arial" panose="020B0604020202020204" pitchFamily="34" charset="0"/>
              </a:rPr>
              <a:t>DOI 10.3254/978-1-60750-630-0-31</a:t>
            </a:r>
            <a:endParaRPr lang="it-IT" sz="1050" dirty="0"/>
          </a:p>
        </p:txBody>
      </p:sp>
    </p:spTree>
    <p:extLst>
      <p:ext uri="{BB962C8B-B14F-4D97-AF65-F5344CB8AC3E}">
        <p14:creationId xmlns:p14="http://schemas.microsoft.com/office/powerpoint/2010/main" val="2893368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CD39B0-F8BB-4F15-9DB0-C4C453608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3102633"/>
            <a:ext cx="11029615" cy="1497507"/>
          </a:xfrm>
        </p:spPr>
        <p:txBody>
          <a:bodyPr/>
          <a:lstStyle/>
          <a:p>
            <a:r>
              <a:rPr lang="it-IT" cap="none" dirty="0"/>
              <a:t>Silicon </a:t>
            </a:r>
            <a:r>
              <a:rPr lang="it-IT" cap="none" dirty="0" err="1"/>
              <a:t>Photomultipliers</a:t>
            </a:r>
            <a:endParaRPr lang="it-IT" cap="none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C067219-ECB6-4816-B0A8-C90AC2024C96}"/>
              </a:ext>
            </a:extLst>
          </p:cNvPr>
          <p:cNvSpPr/>
          <p:nvPr/>
        </p:nvSpPr>
        <p:spPr>
          <a:xfrm>
            <a:off x="444616" y="4739780"/>
            <a:ext cx="11291581" cy="327171"/>
          </a:xfrm>
          <a:prstGeom prst="rect">
            <a:avLst/>
          </a:prstGeom>
          <a:solidFill>
            <a:srgbClr val="459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3F519D9-2A3D-4205-94FE-1C1A964201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</a:extLst>
          </a:blip>
          <a:srcRect b="21001"/>
          <a:stretch/>
        </p:blipFill>
        <p:spPr>
          <a:xfrm>
            <a:off x="5571508" y="668625"/>
            <a:ext cx="6164689" cy="3256830"/>
          </a:xfrm>
          <a:prstGeom prst="rect">
            <a:avLst/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255082720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BC12AA-1C15-4500-BC9C-8EE83A441DE9}">
  <ds:schemaRefs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purl.org/dc/terms/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Progettazione Dividendo per la tecnologia</Template>
  <TotalTime>7179</TotalTime>
  <Words>2396</Words>
  <Application>Microsoft Office PowerPoint</Application>
  <PresentationFormat>Widescreen</PresentationFormat>
  <Paragraphs>334</Paragraphs>
  <Slides>41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41</vt:i4>
      </vt:variant>
    </vt:vector>
  </HeadingPairs>
  <TitlesOfParts>
    <vt:vector size="50" baseType="lpstr">
      <vt:lpstr>Arial</vt:lpstr>
      <vt:lpstr>Calibri</vt:lpstr>
      <vt:lpstr>Cambria Math</vt:lpstr>
      <vt:lpstr>Corbel</vt:lpstr>
      <vt:lpstr>Gill Sans MT</vt:lpstr>
      <vt:lpstr>Roboto</vt:lpstr>
      <vt:lpstr>Wingdings</vt:lpstr>
      <vt:lpstr>Wingdings 2</vt:lpstr>
      <vt:lpstr>Dividendo</vt:lpstr>
      <vt:lpstr>Dual-Readout calorimetry:  studies of a SiPM-based simulated readout  and deep learning applications</vt:lpstr>
      <vt:lpstr>TABLE OF CONTENTS</vt:lpstr>
      <vt:lpstr>Future colliders</vt:lpstr>
      <vt:lpstr>Future leptonic colliders</vt:lpstr>
      <vt:lpstr>IDEA Detector Concept </vt:lpstr>
      <vt:lpstr>Calorimetry and the dual-readout method</vt:lpstr>
      <vt:lpstr>Calorimeter response</vt:lpstr>
      <vt:lpstr>Dual-readout compensation</vt:lpstr>
      <vt:lpstr>Silicon Photomultipliers</vt:lpstr>
      <vt:lpstr>Working principle</vt:lpstr>
      <vt:lpstr>Gain and linearity</vt:lpstr>
      <vt:lpstr>IDEA dual-readout calorimeter simulation and SiPM signal digitisation</vt:lpstr>
      <vt:lpstr>IDEA dual-readout calorimeter</vt:lpstr>
      <vt:lpstr>IDEA dual-readout calorimeter</vt:lpstr>
      <vt:lpstr>Sipm digitisation software</vt:lpstr>
      <vt:lpstr>Different configurations</vt:lpstr>
      <vt:lpstr>Sipm non-linearity</vt:lpstr>
      <vt:lpstr>Sipm non-linearity – impact on event reconstruction</vt:lpstr>
      <vt:lpstr>Sipm non-linearity – impact on energy reconstruction</vt:lpstr>
      <vt:lpstr>OVERALL linearity</vt:lpstr>
      <vt:lpstr>Deep neural network applications  on image processing and particle identification</vt:lpstr>
      <vt:lpstr>Deep learning task</vt:lpstr>
      <vt:lpstr>Neural-network basics</vt:lpstr>
      <vt:lpstr>Neural-network basics - Convolution layer</vt:lpstr>
      <vt:lpstr>Data preparation</vt:lpstr>
      <vt:lpstr>Neural-network structures - VGG Network</vt:lpstr>
      <vt:lpstr>Neural-network structures - Residual Network</vt:lpstr>
      <vt:lpstr>Neural-network results - ACcuracy</vt:lpstr>
      <vt:lpstr>ROC curve</vt:lpstr>
      <vt:lpstr>ROC results</vt:lpstr>
      <vt:lpstr>Neural-network results – confusion matrix</vt:lpstr>
      <vt:lpstr>SUMMARY</vt:lpstr>
      <vt:lpstr>backup</vt:lpstr>
      <vt:lpstr>IDEA dual-readout calorimeter</vt:lpstr>
      <vt:lpstr>Shower principles</vt:lpstr>
      <vt:lpstr>Sipm PHOTON DETECTION EFFICIENCY (PDE)</vt:lpstr>
      <vt:lpstr>Sipm Noise sources</vt:lpstr>
      <vt:lpstr>Energy resolution</vt:lpstr>
      <vt:lpstr>Energy resolution</vt:lpstr>
      <vt:lpstr>Neural-Network results - loss</vt:lpstr>
      <vt:lpstr>Roc on different energy ranges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Dual-Readout calorimetry:  studies of a SiPM-based simulated readout  and deep learning applications</dc:title>
  <dc:creator>Alessandro Villa</dc:creator>
  <cp:lastModifiedBy>Alessandro Villa</cp:lastModifiedBy>
  <cp:revision>126</cp:revision>
  <dcterms:created xsi:type="dcterms:W3CDTF">2021-03-18T11:18:51Z</dcterms:created>
  <dcterms:modified xsi:type="dcterms:W3CDTF">2021-03-26T09:16:00Z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